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06" r:id="rId2"/>
    <p:sldId id="307" r:id="rId3"/>
    <p:sldId id="308" r:id="rId4"/>
    <p:sldId id="267" r:id="rId5"/>
    <p:sldId id="266" r:id="rId6"/>
    <p:sldId id="305" r:id="rId7"/>
    <p:sldId id="268" r:id="rId8"/>
    <p:sldId id="264" r:id="rId9"/>
    <p:sldId id="265" r:id="rId10"/>
    <p:sldId id="269" r:id="rId11"/>
    <p:sldId id="304" r:id="rId12"/>
    <p:sldId id="303" r:id="rId13"/>
    <p:sldId id="259" r:id="rId14"/>
    <p:sldId id="260" r:id="rId15"/>
    <p:sldId id="262" r:id="rId16"/>
    <p:sldId id="261" r:id="rId17"/>
    <p:sldId id="263" r:id="rId18"/>
    <p:sldId id="301" r:id="rId19"/>
    <p:sldId id="300" r:id="rId20"/>
    <p:sldId id="299" r:id="rId21"/>
    <p:sldId id="295" r:id="rId22"/>
    <p:sldId id="296" r:id="rId23"/>
    <p:sldId id="297" r:id="rId24"/>
    <p:sldId id="298" r:id="rId25"/>
    <p:sldId id="256" r:id="rId26"/>
    <p:sldId id="283" r:id="rId27"/>
    <p:sldId id="285" r:id="rId28"/>
    <p:sldId id="288" r:id="rId29"/>
    <p:sldId id="291" r:id="rId30"/>
    <p:sldId id="293" r:id="rId31"/>
    <p:sldId id="29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42" autoAdjust="0"/>
  </p:normalViewPr>
  <p:slideViewPr>
    <p:cSldViewPr snapToGrid="0">
      <p:cViewPr varScale="1">
        <p:scale>
          <a:sx n="101" d="100"/>
          <a:sy n="101" d="100"/>
        </p:scale>
        <p:origin x="117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3BC7-1F07-4059-86B6-3829AFA0F156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737A4-56F6-4D9B-A4BC-D6021927E7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17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75CCC-31A5-41EA-A849-2E77615B35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643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737A4-56F6-4D9B-A4BC-D6021927E7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96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737A4-56F6-4D9B-A4BC-D6021927E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75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737A4-56F6-4D9B-A4BC-D6021927E7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041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737A4-56F6-4D9B-A4BC-D6021927E73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88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737A4-56F6-4D9B-A4BC-D6021927E7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02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737A4-56F6-4D9B-A4BC-D6021927E73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88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737A4-56F6-4D9B-A4BC-D6021927E73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0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75CCC-31A5-41EA-A849-2E77615B35F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42C24-9218-4C3D-8ECF-F3B3C344860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91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75CCC-31A5-41EA-A849-2E77615B35F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32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75CCC-31A5-41EA-A849-2E77615B35F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423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75CCC-31A5-41EA-A849-2E77615B35F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37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737A4-56F6-4D9B-A4BC-D6021927E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89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737A4-56F6-4D9B-A4BC-D6021927E7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641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737A4-56F6-4D9B-A4BC-D6021927E7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0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C1A98-BB2A-49E9-A34D-93C12D4D1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AF0D7B-3C67-4C0E-AF65-4B37DB294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2AFC5A-AFCD-4D03-93D1-30D8C284C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EB321A-6E56-417B-BF14-7996B887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CE0CB5-4FF9-4B38-81A7-2D59EA32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66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8A195-6998-43EE-BFC1-BCC28028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98BE64-4D18-478E-B3BD-22A4DDBE3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5E9054-1DA7-41D2-BB90-D66B67CE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B1CDB-C561-4A69-AD64-E89E0CB7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093620-D7C6-4FED-89FB-29CD5BD6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12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A3FD0A-082A-4B31-8E2C-2D9FB02D8D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74DAF5-DF22-4FC9-A072-A67AC52B3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08CE8-F85F-4F28-A262-E49DCF368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85ABF-AD86-4A1B-BB4B-E82BBC15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98036E-12C8-4515-B6B2-2AE775DD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25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1C80E-6FC5-46F5-8E5A-C5C91118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8E8937-6DA3-4752-9517-F057742C3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5CB7D-BFEA-48A7-9034-203610D10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F44EAE-7F34-47DA-A36C-EB044C6E6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004EA5-0143-410C-AE06-D675F57C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45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7D74F-44C8-40FE-855F-225D127A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39AA00-EE4D-4808-B2EE-8297B159B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08694-865F-46A9-869D-3021D44DF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FCCFE-CD08-4417-929E-082AA3DB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59F0C4-0A13-469C-B431-CAC164E8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31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3AEE7-DD5D-4CD0-A710-77F6F9FE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57827B-AFB9-4DBB-B2BB-93F6B689A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CF518A-FD00-4895-8FDA-CD1906C8B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03A0D8-B026-4E51-B831-55BE35F7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093B31-289D-4B0B-B2C1-65138C15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90AE78-0906-4ECA-89F0-66169E3A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5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8A537-95AB-4371-A2C9-FB8CBD2C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BBAB19-A29A-4B96-AA75-453085386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B5F1D0-4C79-4E68-B00B-99E053362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93F902-A082-4EEF-A71C-F5601FEAF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B54369-0272-41CD-BFC6-A7AF64980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21FE81-84CF-42D1-BEDA-206F16739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B1561F-B07D-49D7-92B0-5BCD38B3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4D20E9-E63B-41DD-9899-F50C0BA4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17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41CB6-A8C3-4ED2-B9E3-EC2EEE5E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EA8D9A-87CC-40F6-92BB-5E46C2AB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BF8DF0-B5ED-4699-A22D-54EF3008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819484-A5F4-47D7-ADDF-40465D60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5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9E38E3-B1FE-4B09-8134-F96ACD85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6D94DA-15DB-414A-885D-7F5526922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72B543-AA34-4849-818D-85DFEDB8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08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428E47-7F13-491B-AD58-EC83C036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5B9271-1B83-48EE-A13B-242DFD16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CF86D4-DE96-4536-9C49-FE2BCD0DA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166782-203C-47C4-9FAD-553C1591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2635B2-3177-44C1-BAEF-96A66D1B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C193EA-F7B7-465E-8656-FB92D5B6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222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C6EE0-7763-4094-BDEE-71A1345B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C70106-9E36-4E88-B597-F36327CC6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3578A7-01F1-4C23-9079-DFC09A4C8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07E1AD-27BB-485A-A62C-84F3B542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5DD385-2044-412E-A7DC-75DE8178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EDB15F-4116-44DF-97E9-D51ADA2E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57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6A55452-0D98-4A13-96A8-FB059E7F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A769CC-4BCC-4252-A5DF-0B8DB76C9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CAC3D3-8AC2-4599-BC2C-C3D5DF075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C0E7D-29E9-4613-9AB6-DC10C4D7BAB5}" type="datetimeFigureOut">
              <a:rPr lang="zh-CN" altLang="en-US" smtClean="0"/>
              <a:t>2022/4/13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B423C2-4BFF-43E4-B2F9-1E3D45245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E96061-1A02-4A06-AB1E-867FCED9C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D1EE3-B8A6-4B45-B08A-24AB08FA9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5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7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8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6.png"/><Relationship Id="rId5" Type="http://schemas.openxmlformats.org/officeDocument/2006/relationships/image" Target="../media/image40.png"/><Relationship Id="rId10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1.png"/><Relationship Id="rId4" Type="http://schemas.openxmlformats.org/officeDocument/2006/relationships/image" Target="../media/image1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40.png"/><Relationship Id="rId4" Type="http://schemas.openxmlformats.org/officeDocument/2006/relationships/image" Target="../media/image300.png"/><Relationship Id="rId9" Type="http://schemas.openxmlformats.org/officeDocument/2006/relationships/image" Target="../media/image4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2.wmf"/><Relationship Id="rId18" Type="http://schemas.openxmlformats.org/officeDocument/2006/relationships/image" Target="../media/image11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4.png"/><Relationship Id="rId7" Type="http://schemas.openxmlformats.org/officeDocument/2006/relationships/oleObject" Target="../embeddings/oleObject1.bin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3.wmf"/><Relationship Id="rId25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.bin"/><Relationship Id="rId20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image" Target="../media/image2.wmf"/><Relationship Id="rId24" Type="http://schemas.openxmlformats.org/officeDocument/2006/relationships/image" Target="../media/image17.png"/><Relationship Id="rId5" Type="http://schemas.openxmlformats.org/officeDocument/2006/relationships/image" Target="../media/image2.png"/><Relationship Id="rId15" Type="http://schemas.openxmlformats.org/officeDocument/2006/relationships/image" Target="../media/image3.wmf"/><Relationship Id="rId23" Type="http://schemas.openxmlformats.org/officeDocument/2006/relationships/image" Target="../media/image16.png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oleObject" Target="../embeddings/oleObject3.bin"/><Relationship Id="rId2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0.png"/><Relationship Id="rId26" Type="http://schemas.openxmlformats.org/officeDocument/2006/relationships/image" Target="../media/image67.png"/><Relationship Id="rId3" Type="http://schemas.openxmlformats.org/officeDocument/2006/relationships/image" Target="../media/image310.png"/><Relationship Id="rId21" Type="http://schemas.openxmlformats.org/officeDocument/2006/relationships/image" Target="../media/image230.png"/><Relationship Id="rId17" Type="http://schemas.openxmlformats.org/officeDocument/2006/relationships/image" Target="../media/image190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80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60.png"/><Relationship Id="rId15" Type="http://schemas.openxmlformats.org/officeDocument/2006/relationships/image" Target="../media/image170.png"/><Relationship Id="rId23" Type="http://schemas.openxmlformats.org/officeDocument/2006/relationships/image" Target="../media/image250.png"/><Relationship Id="rId19" Type="http://schemas.openxmlformats.org/officeDocument/2006/relationships/image" Target="../media/image210.png"/><Relationship Id="rId22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oleObject" Target="../embeddings/oleObject3.bin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24.png"/><Relationship Id="rId7" Type="http://schemas.openxmlformats.org/officeDocument/2006/relationships/image" Target="../media/image1.emf"/><Relationship Id="rId12" Type="http://schemas.openxmlformats.org/officeDocument/2006/relationships/image" Target="../media/image2.wmf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20" Type="http://schemas.openxmlformats.org/officeDocument/2006/relationships/image" Target="../media/image23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9.png"/><Relationship Id="rId15" Type="http://schemas.openxmlformats.org/officeDocument/2006/relationships/oleObject" Target="../embeddings/oleObject3.bin"/><Relationship Id="rId23" Type="http://schemas.openxmlformats.org/officeDocument/2006/relationships/image" Target="../media/image26.png"/><Relationship Id="rId10" Type="http://schemas.openxmlformats.org/officeDocument/2006/relationships/image" Target="../media/image2.wmf"/><Relationship Id="rId19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3.wmf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2.wmf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.bin"/><Relationship Id="rId20" Type="http://schemas.openxmlformats.org/officeDocument/2006/relationships/image" Target="../media/image30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png"/><Relationship Id="rId11" Type="http://schemas.openxmlformats.org/officeDocument/2006/relationships/image" Target="../media/image2.wmf"/><Relationship Id="rId5" Type="http://schemas.openxmlformats.org/officeDocument/2006/relationships/image" Target="../media/image2.png"/><Relationship Id="rId15" Type="http://schemas.openxmlformats.org/officeDocument/2006/relationships/image" Target="../media/image3.wmf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83F24F-8B33-4BD4-9245-5DBA6D1858F3}"/>
              </a:ext>
            </a:extLst>
          </p:cNvPr>
          <p:cNvSpPr txBox="1"/>
          <p:nvPr/>
        </p:nvSpPr>
        <p:spPr>
          <a:xfrm>
            <a:off x="3996885" y="3044279"/>
            <a:ext cx="4198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0000"/>
                </a:solidFill>
              </a:rPr>
              <a:t>第</a:t>
            </a:r>
            <a:r>
              <a:rPr lang="en-US" altLang="zh-CN" sz="4400" b="1" dirty="0">
                <a:solidFill>
                  <a:srgbClr val="FF0000"/>
                </a:solidFill>
              </a:rPr>
              <a:t>2</a:t>
            </a:r>
            <a:r>
              <a:rPr lang="zh-CN" altLang="en-US" sz="4400" b="1" dirty="0">
                <a:solidFill>
                  <a:srgbClr val="FF0000"/>
                </a:solidFill>
              </a:rPr>
              <a:t>周作业</a:t>
            </a:r>
            <a:r>
              <a:rPr lang="en-US" altLang="zh-CN" sz="4400" b="1" dirty="0">
                <a:solidFill>
                  <a:srgbClr val="FF0000"/>
                </a:solidFill>
              </a:rPr>
              <a:t>(W2)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9" y="278177"/>
            <a:ext cx="5880124" cy="51883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51653" y="6241773"/>
            <a:ext cx="789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参考：夏清华，一道动力学问题的求解，物理通报，</a:t>
            </a:r>
            <a:r>
              <a:rPr lang="en-US" altLang="zh-CN" dirty="0"/>
              <a:t>2012</a:t>
            </a:r>
            <a:r>
              <a:rPr lang="zh-CN" altLang="en-US" dirty="0"/>
              <a:t>年第</a:t>
            </a:r>
            <a:r>
              <a:rPr lang="en-US" altLang="zh-CN" dirty="0"/>
              <a:t>1</a:t>
            </a:r>
            <a:r>
              <a:rPr lang="zh-CN" altLang="en-US" dirty="0"/>
              <a:t>期，</a:t>
            </a:r>
            <a:r>
              <a:rPr lang="en-US" altLang="zh-CN" dirty="0"/>
              <a:t>59-60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95" y="1042841"/>
            <a:ext cx="5188217" cy="2863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6" y="3972028"/>
            <a:ext cx="51120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83F24F-8B33-4BD4-9245-5DBA6D1858F3}"/>
              </a:ext>
            </a:extLst>
          </p:cNvPr>
          <p:cNvSpPr txBox="1"/>
          <p:nvPr/>
        </p:nvSpPr>
        <p:spPr>
          <a:xfrm>
            <a:off x="3996885" y="3044279"/>
            <a:ext cx="4198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0000"/>
                </a:solidFill>
              </a:rPr>
              <a:t>第</a:t>
            </a:r>
            <a:r>
              <a:rPr lang="en-US" altLang="zh-CN" sz="4400" b="1" dirty="0">
                <a:solidFill>
                  <a:srgbClr val="FF0000"/>
                </a:solidFill>
              </a:rPr>
              <a:t>4</a:t>
            </a:r>
            <a:r>
              <a:rPr lang="zh-CN" altLang="en-US" sz="4400" b="1" dirty="0">
                <a:solidFill>
                  <a:srgbClr val="FF0000"/>
                </a:solidFill>
              </a:rPr>
              <a:t>周作业</a:t>
            </a:r>
            <a:r>
              <a:rPr lang="en-US" altLang="zh-CN" sz="4400" b="1" dirty="0">
                <a:solidFill>
                  <a:srgbClr val="FF0000"/>
                </a:solidFill>
              </a:rPr>
              <a:t>(W4)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9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D2C5B9F1-F3F2-4A93-96E5-3CAEEA2F9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950" y="2771775"/>
            <a:ext cx="6554676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选</a:t>
            </a:r>
            <a:r>
              <a:rPr lang="en-US" altLang="zh-CN" i="1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车</a:t>
            </a:r>
            <a:r>
              <a:rPr lang="en-US" altLang="zh-CN" i="1" dirty="0">
                <a:solidFill>
                  <a:schemeClr val="tx1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和</a:t>
            </a:r>
            <a:r>
              <a:rPr lang="zh-CN" altLang="en-US" i="1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i="1" dirty="0">
                <a:solidFill>
                  <a:schemeClr val="tx1"/>
                </a:solidFill>
                <a:cs typeface="Times New Roman" panose="02020603050405020304" pitchFamily="18" charset="0"/>
              </a:rPr>
              <a:t>t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时间内抽至</a:t>
            </a:r>
            <a:r>
              <a:rPr lang="en-US" altLang="zh-CN" i="1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车的水</a:t>
            </a:r>
            <a:r>
              <a:rPr lang="zh-CN" altLang="en-US" i="1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i="1" dirty="0">
                <a:solidFill>
                  <a:schemeClr val="tx1"/>
                </a:solidFill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为研究系统，水平方向上动量守恒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93DFE741-D4E2-4DDF-9709-502165EC2A94}"/>
                  </a:ext>
                </a:extLst>
              </p:cNvPr>
              <p:cNvSpPr txBox="1"/>
              <p:nvPr/>
            </p:nvSpPr>
            <p:spPr bwMode="auto">
              <a:xfrm>
                <a:off x="1141216" y="4048971"/>
                <a:ext cx="3613150" cy="406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𝑀𝑣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𝑚𝑢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Object 4">
                <a:extLst>
                  <a:ext uri="{FF2B5EF4-FFF2-40B4-BE49-F238E27FC236}">
                    <a16:creationId xmlns:a16="http://schemas.microsoft.com/office/drawing/2014/main" id="{93DFE741-D4E2-4DDF-9709-502165EC2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1216" y="4048971"/>
                <a:ext cx="3613150" cy="406400"/>
              </a:xfrm>
              <a:prstGeom prst="rect">
                <a:avLst/>
              </a:prstGeom>
              <a:blipFill>
                <a:blip r:embed="rId2"/>
                <a:stretch>
                  <a:fillRect l="-506" b="-3283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35C3A4E8-6C4D-4166-A1A6-7684A468F38E}"/>
                  </a:ext>
                </a:extLst>
              </p:cNvPr>
              <p:cNvSpPr txBox="1"/>
              <p:nvPr/>
            </p:nvSpPr>
            <p:spPr bwMode="auto">
              <a:xfrm>
                <a:off x="5500654" y="3892612"/>
                <a:ext cx="2515421" cy="825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𝑀𝑣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𝑚𝑢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4" name="Object 5">
                <a:extLst>
                  <a:ext uri="{FF2B5EF4-FFF2-40B4-BE49-F238E27FC236}">
                    <a16:creationId xmlns:a16="http://schemas.microsoft.com/office/drawing/2014/main" id="{35C3A4E8-6C4D-4166-A1A6-7684A468F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0654" y="3892612"/>
                <a:ext cx="2515421" cy="825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6">
                <a:extLst>
                  <a:ext uri="{FF2B5EF4-FFF2-40B4-BE49-F238E27FC236}">
                    <a16:creationId xmlns:a16="http://schemas.microsoft.com/office/drawing/2014/main" id="{D73179DD-E8CF-47D1-A29E-BA2A3E8A8BAB}"/>
                  </a:ext>
                </a:extLst>
              </p:cNvPr>
              <p:cNvSpPr txBox="1"/>
              <p:nvPr/>
            </p:nvSpPr>
            <p:spPr bwMode="auto">
              <a:xfrm>
                <a:off x="2962275" y="4759387"/>
                <a:ext cx="3830454" cy="825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5" name="Object 6">
                <a:extLst>
                  <a:ext uri="{FF2B5EF4-FFF2-40B4-BE49-F238E27FC236}">
                    <a16:creationId xmlns:a16="http://schemas.microsoft.com/office/drawing/2014/main" id="{D73179DD-E8CF-47D1-A29E-BA2A3E8A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62275" y="4759387"/>
                <a:ext cx="3830454" cy="82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29">
            <a:extLst>
              <a:ext uri="{FF2B5EF4-FFF2-40B4-BE49-F238E27FC236}">
                <a16:creationId xmlns:a16="http://schemas.microsoft.com/office/drawing/2014/main" id="{8B7532A6-C970-4E07-B67B-946965FCE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74" y="2805388"/>
            <a:ext cx="803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1">
                <a:extLst>
                  <a:ext uri="{FF2B5EF4-FFF2-40B4-BE49-F238E27FC236}">
                    <a16:creationId xmlns:a16="http://schemas.microsoft.com/office/drawing/2014/main" id="{FBA23097-9CC3-4BE7-847E-25658B7C38C7}"/>
                  </a:ext>
                </a:extLst>
              </p:cNvPr>
              <p:cNvSpPr txBox="1"/>
              <p:nvPr/>
            </p:nvSpPr>
            <p:spPr bwMode="auto">
              <a:xfrm>
                <a:off x="2338388" y="5667437"/>
                <a:ext cx="5838746" cy="8223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𝑙𝑖𝑚</m:t>
                              </m:r>
                            </m:e>
                            <m:li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7" name="Object 31">
                <a:extLst>
                  <a:ext uri="{FF2B5EF4-FFF2-40B4-BE49-F238E27FC236}">
                    <a16:creationId xmlns:a16="http://schemas.microsoft.com/office/drawing/2014/main" id="{FBA23097-9CC3-4BE7-847E-25658B7C3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8388" y="5667437"/>
                <a:ext cx="5838746" cy="822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39">
            <a:extLst>
              <a:ext uri="{FF2B5EF4-FFF2-40B4-BE49-F238E27FC236}">
                <a16:creationId xmlns:a16="http://schemas.microsoft.com/office/drawing/2014/main" id="{89DB43FB-2682-4D5C-AA4E-BEF8F894D5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3723" y="4289044"/>
            <a:ext cx="623888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sp>
        <p:nvSpPr>
          <p:cNvPr id="11" name="Line 40">
            <a:extLst>
              <a:ext uri="{FF2B5EF4-FFF2-40B4-BE49-F238E27FC236}">
                <a16:creationId xmlns:a16="http://schemas.microsoft.com/office/drawing/2014/main" id="{989E7CDA-1452-4B18-A0D7-DEA2A15A0A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7575" y="5178487"/>
            <a:ext cx="623888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sp>
        <p:nvSpPr>
          <p:cNvPr id="12" name="Line 41">
            <a:extLst>
              <a:ext uri="{FF2B5EF4-FFF2-40B4-BE49-F238E27FC236}">
                <a16:creationId xmlns:a16="http://schemas.microsoft.com/office/drawing/2014/main" id="{601FBEF3-BFE2-4808-A276-B666721C4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4800" y="6089712"/>
            <a:ext cx="623888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4188C9A-CD85-47C8-8CC1-813FECA6B022}"/>
              </a:ext>
            </a:extLst>
          </p:cNvPr>
          <p:cNvGrpSpPr/>
          <p:nvPr/>
        </p:nvGrpSpPr>
        <p:grpSpPr>
          <a:xfrm>
            <a:off x="8584507" y="1508216"/>
            <a:ext cx="3228842" cy="1585631"/>
            <a:chOff x="8496198" y="2152430"/>
            <a:chExt cx="3228842" cy="1585631"/>
          </a:xfrm>
        </p:grpSpPr>
        <p:sp>
          <p:nvSpPr>
            <p:cNvPr id="13" name="Rectangle 42">
              <a:extLst>
                <a:ext uri="{FF2B5EF4-FFF2-40B4-BE49-F238E27FC236}">
                  <a16:creationId xmlns:a16="http://schemas.microsoft.com/office/drawing/2014/main" id="{C7498A75-E750-4AEC-8B55-FD8A8B4C1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2474" y="3201512"/>
              <a:ext cx="458780" cy="53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82800" bIns="82800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i="1" dirty="0">
                  <a:solidFill>
                    <a:schemeClr val="tx1"/>
                  </a:solidFill>
                </a:rPr>
                <a:t>M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7564689-B37E-40BA-ACEE-921C3B3F46ED}"/>
                </a:ext>
              </a:extLst>
            </p:cNvPr>
            <p:cNvGrpSpPr/>
            <p:nvPr/>
          </p:nvGrpSpPr>
          <p:grpSpPr>
            <a:xfrm>
              <a:off x="8496198" y="2173751"/>
              <a:ext cx="3228842" cy="1190633"/>
              <a:chOff x="8803853" y="2234486"/>
              <a:chExt cx="3228842" cy="1190633"/>
            </a:xfrm>
          </p:grpSpPr>
          <p:grpSp>
            <p:nvGrpSpPr>
              <p:cNvPr id="15" name="Group 7">
                <a:extLst>
                  <a:ext uri="{FF2B5EF4-FFF2-40B4-BE49-F238E27FC236}">
                    <a16:creationId xmlns:a16="http://schemas.microsoft.com/office/drawing/2014/main" id="{B371A57D-D4F5-45F8-BDC7-0AB205D23A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18019" y="2234486"/>
                <a:ext cx="3114676" cy="1190633"/>
                <a:chOff x="3648" y="1920"/>
                <a:chExt cx="2398" cy="1007"/>
              </a:xfrm>
            </p:grpSpPr>
            <p:sp>
              <p:nvSpPr>
                <p:cNvPr id="17" name="Text Box 8">
                  <a:extLst>
                    <a:ext uri="{FF2B5EF4-FFF2-40B4-BE49-F238E27FC236}">
                      <a16:creationId xmlns:a16="http://schemas.microsoft.com/office/drawing/2014/main" id="{90DA313B-D4F5-463F-BB0A-6E76944805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28" y="2304"/>
                  <a:ext cx="288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i="1">
                      <a:solidFill>
                        <a:schemeClr val="tx1"/>
                      </a:solidFill>
                    </a:rPr>
                    <a:t>A</a:t>
                  </a:r>
                  <a:endParaRPr lang="en-US" altLang="zh-CN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Text Box 9">
                  <a:extLst>
                    <a:ext uri="{FF2B5EF4-FFF2-40B4-BE49-F238E27FC236}">
                      <a16:creationId xmlns:a16="http://schemas.microsoft.com/office/drawing/2014/main" id="{806E33B6-12FB-4696-8E93-8E809D80D0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72" y="1920"/>
                  <a:ext cx="288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i="1">
                      <a:solidFill>
                        <a:schemeClr val="tx1"/>
                      </a:solidFill>
                    </a:rPr>
                    <a:t>B</a:t>
                  </a:r>
                  <a:endParaRPr lang="en-US" altLang="zh-CN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0">
                  <a:extLst>
                    <a:ext uri="{FF2B5EF4-FFF2-40B4-BE49-F238E27FC236}">
                      <a16:creationId xmlns:a16="http://schemas.microsoft.com/office/drawing/2014/main" id="{2BF3668C-9514-4542-A251-48E12D4EC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6" y="2256"/>
                  <a:ext cx="768" cy="480"/>
                </a:xfrm>
                <a:prstGeom prst="rect">
                  <a:avLst/>
                </a:prstGeom>
                <a:solidFill>
                  <a:srgbClr val="339933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1">
                  <a:extLst>
                    <a:ext uri="{FF2B5EF4-FFF2-40B4-BE49-F238E27FC236}">
                      <a16:creationId xmlns:a16="http://schemas.microsoft.com/office/drawing/2014/main" id="{B72D0154-F98A-44B7-B3D3-6F2D03727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2688"/>
                  <a:ext cx="192" cy="192"/>
                </a:xfrm>
                <a:prstGeom prst="ellipse">
                  <a:avLst/>
                </a:prstGeom>
                <a:solidFill>
                  <a:srgbClr val="FFFF99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12">
                  <a:extLst>
                    <a:ext uri="{FF2B5EF4-FFF2-40B4-BE49-F238E27FC236}">
                      <a16:creationId xmlns:a16="http://schemas.microsoft.com/office/drawing/2014/main" id="{1891C12E-8021-43AB-8A72-CEC99B36F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6" y="2688"/>
                  <a:ext cx="192" cy="192"/>
                </a:xfrm>
                <a:prstGeom prst="ellipse">
                  <a:avLst/>
                </a:prstGeom>
                <a:solidFill>
                  <a:srgbClr val="FFFF99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13">
                  <a:extLst>
                    <a:ext uri="{FF2B5EF4-FFF2-40B4-BE49-F238E27FC236}">
                      <a16:creationId xmlns:a16="http://schemas.microsoft.com/office/drawing/2014/main" id="{F8E363F7-D64D-44E2-86EC-4977563B02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2256"/>
                  <a:ext cx="768" cy="480"/>
                </a:xfrm>
                <a:prstGeom prst="rect">
                  <a:avLst/>
                </a:prstGeom>
                <a:solidFill>
                  <a:srgbClr val="339933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Oval 14">
                  <a:extLst>
                    <a:ext uri="{FF2B5EF4-FFF2-40B4-BE49-F238E27FC236}">
                      <a16:creationId xmlns:a16="http://schemas.microsoft.com/office/drawing/2014/main" id="{09E8494D-F4AA-4BC4-94F9-799F5630A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2688"/>
                  <a:ext cx="192" cy="192"/>
                </a:xfrm>
                <a:prstGeom prst="ellipse">
                  <a:avLst/>
                </a:prstGeom>
                <a:solidFill>
                  <a:srgbClr val="FFFF99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Oval 15">
                  <a:extLst>
                    <a:ext uri="{FF2B5EF4-FFF2-40B4-BE49-F238E27FC236}">
                      <a16:creationId xmlns:a16="http://schemas.microsoft.com/office/drawing/2014/main" id="{4C18E659-1453-499A-BDD7-932D9E26C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72" y="2688"/>
                  <a:ext cx="192" cy="192"/>
                </a:xfrm>
                <a:prstGeom prst="ellipse">
                  <a:avLst/>
                </a:prstGeom>
                <a:solidFill>
                  <a:srgbClr val="FFFF99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Line 16">
                  <a:extLst>
                    <a:ext uri="{FF2B5EF4-FFF2-40B4-BE49-F238E27FC236}">
                      <a16:creationId xmlns:a16="http://schemas.microsoft.com/office/drawing/2014/main" id="{AEE5DBC2-4084-4AFD-A397-AED7886B48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84" y="1968"/>
                  <a:ext cx="0" cy="528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7">
                  <a:extLst>
                    <a:ext uri="{FF2B5EF4-FFF2-40B4-BE49-F238E27FC236}">
                      <a16:creationId xmlns:a16="http://schemas.microsoft.com/office/drawing/2014/main" id="{8921340F-84B4-4605-A904-E0B6988AB5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1968"/>
                  <a:ext cx="1440" cy="0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8">
                  <a:extLst>
                    <a:ext uri="{FF2B5EF4-FFF2-40B4-BE49-F238E27FC236}">
                      <a16:creationId xmlns:a16="http://schemas.microsoft.com/office/drawing/2014/main" id="{0C14E423-8A64-4C49-8DE7-797736EE4F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24" y="1968"/>
                  <a:ext cx="0" cy="528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9">
                  <a:extLst>
                    <a:ext uri="{FF2B5EF4-FFF2-40B4-BE49-F238E27FC236}">
                      <a16:creationId xmlns:a16="http://schemas.microsoft.com/office/drawing/2014/main" id="{C8EDF435-10FA-4CE7-BBE1-ECCA6A75DF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28" y="2064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20">
                  <a:extLst>
                    <a:ext uri="{FF2B5EF4-FFF2-40B4-BE49-F238E27FC236}">
                      <a16:creationId xmlns:a16="http://schemas.microsoft.com/office/drawing/2014/main" id="{954003EA-5B83-4DD6-87FC-B52A22500A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80" y="2064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21">
                  <a:extLst>
                    <a:ext uri="{FF2B5EF4-FFF2-40B4-BE49-F238E27FC236}">
                      <a16:creationId xmlns:a16="http://schemas.microsoft.com/office/drawing/2014/main" id="{CCBAEF47-7318-4CB0-8BC0-97C1FAF57A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2064"/>
                  <a:ext cx="1248" cy="0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Rectangle 22" descr="波浪线">
                  <a:extLst>
                    <a:ext uri="{FF2B5EF4-FFF2-40B4-BE49-F238E27FC236}">
                      <a16:creationId xmlns:a16="http://schemas.microsoft.com/office/drawing/2014/main" id="{3A578D51-0F1D-43C4-98E1-AFEB72C2F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6" y="2640"/>
                  <a:ext cx="768" cy="96"/>
                </a:xfrm>
                <a:prstGeom prst="rect">
                  <a:avLst/>
                </a:prstGeom>
                <a:pattFill prst="wave">
                  <a:fgClr>
                    <a:schemeClr val="hlink"/>
                  </a:fgClr>
                  <a:bgClr>
                    <a:schemeClr val="tx2"/>
                  </a:bgClr>
                </a:patt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23" descr="波浪线">
                  <a:extLst>
                    <a:ext uri="{FF2B5EF4-FFF2-40B4-BE49-F238E27FC236}">
                      <a16:creationId xmlns:a16="http://schemas.microsoft.com/office/drawing/2014/main" id="{1667D9E2-E3E7-4180-BD93-D2C0DCA7C8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2400"/>
                  <a:ext cx="768" cy="336"/>
                </a:xfrm>
                <a:prstGeom prst="rect">
                  <a:avLst/>
                </a:prstGeom>
                <a:pattFill prst="wave">
                  <a:fgClr>
                    <a:schemeClr val="bg1"/>
                  </a:fgClr>
                  <a:bgClr>
                    <a:srgbClr val="006600"/>
                  </a:bgClr>
                </a:patt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Line 24">
                  <a:extLst>
                    <a:ext uri="{FF2B5EF4-FFF2-40B4-BE49-F238E27FC236}">
                      <a16:creationId xmlns:a16="http://schemas.microsoft.com/office/drawing/2014/main" id="{C3D68811-22C8-4A55-A487-75FDA160B2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78" y="2423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5">
                  <a:extLst>
                    <a:ext uri="{FF2B5EF4-FFF2-40B4-BE49-F238E27FC236}">
                      <a16:creationId xmlns:a16="http://schemas.microsoft.com/office/drawing/2014/main" id="{D92D68C5-A3B0-493C-99C2-AB3BADC5E2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9" y="2423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Text Box 26">
                  <a:extLst>
                    <a:ext uri="{FF2B5EF4-FFF2-40B4-BE49-F238E27FC236}">
                      <a16:creationId xmlns:a16="http://schemas.microsoft.com/office/drawing/2014/main" id="{E6872CF2-94FE-4A84-B016-F45990C4D5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52" y="2488"/>
                  <a:ext cx="294" cy="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2800" i="1" dirty="0">
                      <a:solidFill>
                        <a:schemeClr val="tx1"/>
                      </a:solidFill>
                    </a:rPr>
                    <a:t>u</a:t>
                  </a:r>
                </a:p>
              </p:txBody>
            </p:sp>
            <p:sp>
              <p:nvSpPr>
                <p:cNvPr id="36" name="Text Box 27">
                  <a:extLst>
                    <a:ext uri="{FF2B5EF4-FFF2-40B4-BE49-F238E27FC236}">
                      <a16:creationId xmlns:a16="http://schemas.microsoft.com/office/drawing/2014/main" id="{ED81E7BB-9D90-43A6-868E-9F3D138883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41" y="2334"/>
                  <a:ext cx="226" cy="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2800" b="0" i="1" dirty="0">
                      <a:solidFill>
                        <a:schemeClr val="tx1"/>
                      </a:solidFill>
                      <a:latin typeface="Bookman Old Style" panose="02050604050505020204" pitchFamily="18" charset="0"/>
                    </a:rPr>
                    <a:t>v</a:t>
                  </a:r>
                </a:p>
              </p:txBody>
            </p:sp>
            <p:sp>
              <p:nvSpPr>
                <p:cNvPr id="37" name="Text Box 28">
                  <a:extLst>
                    <a:ext uri="{FF2B5EF4-FFF2-40B4-BE49-F238E27FC236}">
                      <a16:creationId xmlns:a16="http://schemas.microsoft.com/office/drawing/2014/main" id="{A4C15525-B6FF-4CB7-A834-254DE786A62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48" y="1920"/>
                  <a:ext cx="298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i="1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FF79C3C8-FD90-4338-BFB2-BF033D75DB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3853" y="3389856"/>
                <a:ext cx="32288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C1BB7BA-4969-4B4C-8A72-537EB18FD4E5}"/>
                </a:ext>
              </a:extLst>
            </p:cNvPr>
            <p:cNvSpPr/>
            <p:nvPr/>
          </p:nvSpPr>
          <p:spPr>
            <a:xfrm>
              <a:off x="10739423" y="2675078"/>
              <a:ext cx="220366" cy="2585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ectangle 38">
              <a:extLst>
                <a:ext uri="{FF2B5EF4-FFF2-40B4-BE49-F238E27FC236}">
                  <a16:creationId xmlns:a16="http://schemas.microsoft.com/office/drawing/2014/main" id="{AC206DB1-CE41-49AD-8499-9424B4C77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1347" y="2152430"/>
              <a:ext cx="612668" cy="53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82800" bIns="82800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FF0000"/>
                  </a:solidFill>
                  <a:sym typeface="Symbol" panose="05050102010706020507" pitchFamily="18" charset="2"/>
                </a:rPr>
                <a:t></a:t>
              </a:r>
              <a:r>
                <a:rPr lang="en-US" altLang="zh-CN" i="1" dirty="0">
                  <a:solidFill>
                    <a:srgbClr val="FF0000"/>
                  </a:solidFill>
                </a:rPr>
                <a:t>m</a:t>
              </a:r>
            </a:p>
          </p:txBody>
        </p:sp>
      </p:grpSp>
      <p:sp>
        <p:nvSpPr>
          <p:cNvPr id="39" name="Text Box 2">
            <a:extLst>
              <a:ext uri="{FF2B5EF4-FFF2-40B4-BE49-F238E27FC236}">
                <a16:creationId xmlns:a16="http://schemas.microsoft.com/office/drawing/2014/main" id="{F2A10967-69D6-4A29-A5F9-80F4F96FA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790" y="398401"/>
            <a:ext cx="7660348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tx1"/>
                </a:solidFill>
              </a:rPr>
              <a:t>如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图所示，两部运水的卡车</a:t>
            </a:r>
            <a:r>
              <a:rPr lang="en-US" altLang="zh-CN" i="1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i="1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在水平面上沿同一方向运动，</a:t>
            </a:r>
            <a:r>
              <a:rPr lang="en-US" altLang="zh-CN" i="1" dirty="0">
                <a:solidFill>
                  <a:schemeClr val="tx1"/>
                </a:solidFill>
                <a:latin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的速度为</a:t>
            </a:r>
            <a:r>
              <a:rPr lang="en-US" altLang="zh-CN" i="1" dirty="0">
                <a:solidFill>
                  <a:srgbClr val="FF0000"/>
                </a:solidFill>
              </a:rPr>
              <a:t>u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，从</a:t>
            </a:r>
            <a:r>
              <a:rPr lang="en-US" altLang="zh-CN" i="1" dirty="0">
                <a:solidFill>
                  <a:schemeClr val="tx1"/>
                </a:solidFill>
                <a:latin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上以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6kg/s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的速率将水抽至</a:t>
            </a:r>
            <a:r>
              <a:rPr lang="en-US" altLang="zh-CN" i="1" dirty="0">
                <a:solidFill>
                  <a:schemeClr val="tx1"/>
                </a:solidFill>
                <a:latin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上，水从管子尾部出口垂直落下，车与地面间的摩擦不计，时刻 </a:t>
            </a:r>
            <a:r>
              <a:rPr lang="en-US" altLang="zh-CN" i="1" dirty="0">
                <a:solidFill>
                  <a:srgbClr val="FF0000"/>
                </a:solidFill>
                <a:cs typeface="Times New Roman" panose="02020603050405020304" pitchFamily="18" charset="0"/>
              </a:rPr>
              <a:t>t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时，</a:t>
            </a:r>
            <a:r>
              <a:rPr lang="en-US" altLang="zh-CN" i="1" dirty="0">
                <a:solidFill>
                  <a:schemeClr val="tx1"/>
                </a:solidFill>
                <a:latin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车的质量为</a:t>
            </a:r>
            <a:r>
              <a:rPr lang="en-US" altLang="zh-CN" i="1" dirty="0">
                <a:solidFill>
                  <a:srgbClr val="FF0000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速度为</a:t>
            </a:r>
            <a:r>
              <a:rPr lang="en-US" altLang="zh-CN" i="1" dirty="0">
                <a:solidFill>
                  <a:srgbClr val="FF0000"/>
                </a:solidFill>
                <a:latin typeface="Bookman Old Style" panose="02050604050505020204" pitchFamily="18" charset="0"/>
              </a:rPr>
              <a:t>v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40" name="Text Box 36">
            <a:extLst>
              <a:ext uri="{FF2B5EF4-FFF2-40B4-BE49-F238E27FC236}">
                <a16:creationId xmlns:a16="http://schemas.microsoft.com/office/drawing/2014/main" id="{67738CE4-FF0F-4621-90A1-320641407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093" y="2242359"/>
            <a:ext cx="4575670" cy="53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82800" bIns="82800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</a:rPr>
              <a:t>求：时刻 </a:t>
            </a:r>
            <a:r>
              <a:rPr lang="en-US" altLang="zh-CN" i="1" dirty="0">
                <a:solidFill>
                  <a:srgbClr val="FF0000"/>
                </a:solidFill>
              </a:rPr>
              <a:t>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i="1" dirty="0">
                <a:solidFill>
                  <a:schemeClr val="tx1"/>
                </a:solidFill>
              </a:rPr>
              <a:t>A </a:t>
            </a:r>
            <a:r>
              <a:rPr lang="zh-CN" altLang="en-US" dirty="0">
                <a:solidFill>
                  <a:schemeClr val="tx1"/>
                </a:solidFill>
              </a:rPr>
              <a:t>车的瞬时</a:t>
            </a:r>
            <a:r>
              <a:rPr lang="zh-CN" altLang="en-US" dirty="0">
                <a:solidFill>
                  <a:srgbClr val="FF0000"/>
                </a:solidFill>
              </a:rPr>
              <a:t>加速度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EAAD6850-7171-48A2-A346-9B9B8B66A003}"/>
              </a:ext>
            </a:extLst>
          </p:cNvPr>
          <p:cNvSpPr txBox="1"/>
          <p:nvPr/>
        </p:nvSpPr>
        <p:spPr>
          <a:xfrm>
            <a:off x="197941" y="433551"/>
            <a:ext cx="112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[S4.1]</a:t>
            </a:r>
            <a:endParaRPr lang="en-US" sz="2400" dirty="0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1A014EC-EA39-4948-B3E5-AC94FD5CB65B}"/>
              </a:ext>
            </a:extLst>
          </p:cNvPr>
          <p:cNvGrpSpPr/>
          <p:nvPr/>
        </p:nvGrpSpPr>
        <p:grpSpPr>
          <a:xfrm>
            <a:off x="8140765" y="3883276"/>
            <a:ext cx="3636215" cy="1564310"/>
            <a:chOff x="8088825" y="2173751"/>
            <a:chExt cx="3636215" cy="1564310"/>
          </a:xfrm>
        </p:grpSpPr>
        <p:sp>
          <p:nvSpPr>
            <p:cNvPr id="51" name="Rectangle 42">
              <a:extLst>
                <a:ext uri="{FF2B5EF4-FFF2-40B4-BE49-F238E27FC236}">
                  <a16:creationId xmlns:a16="http://schemas.microsoft.com/office/drawing/2014/main" id="{3763BCD6-B272-4A17-AD49-0527A6CA2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2474" y="3201512"/>
              <a:ext cx="458780" cy="53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82800" bIns="82800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i="1" dirty="0">
                  <a:solidFill>
                    <a:schemeClr val="tx1"/>
                  </a:solidFill>
                </a:rPr>
                <a:t>M</a:t>
              </a: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263860B-9FCA-41E1-BC59-FFD80A9D2C87}"/>
                </a:ext>
              </a:extLst>
            </p:cNvPr>
            <p:cNvGrpSpPr/>
            <p:nvPr/>
          </p:nvGrpSpPr>
          <p:grpSpPr>
            <a:xfrm>
              <a:off x="8496198" y="2173751"/>
              <a:ext cx="3228842" cy="1190633"/>
              <a:chOff x="8803853" y="2234486"/>
              <a:chExt cx="3228842" cy="1190633"/>
            </a:xfrm>
          </p:grpSpPr>
          <p:grpSp>
            <p:nvGrpSpPr>
              <p:cNvPr id="55" name="Group 7">
                <a:extLst>
                  <a:ext uri="{FF2B5EF4-FFF2-40B4-BE49-F238E27FC236}">
                    <a16:creationId xmlns:a16="http://schemas.microsoft.com/office/drawing/2014/main" id="{A8D0E8AF-7D98-49B5-A786-EB43110759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18019" y="2234486"/>
                <a:ext cx="3114676" cy="1190633"/>
                <a:chOff x="3648" y="1920"/>
                <a:chExt cx="2398" cy="1007"/>
              </a:xfrm>
            </p:grpSpPr>
            <p:sp>
              <p:nvSpPr>
                <p:cNvPr id="57" name="Text Box 8">
                  <a:extLst>
                    <a:ext uri="{FF2B5EF4-FFF2-40B4-BE49-F238E27FC236}">
                      <a16:creationId xmlns:a16="http://schemas.microsoft.com/office/drawing/2014/main" id="{BDA3A670-0A32-4BFF-A511-F317BB05DC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28" y="2304"/>
                  <a:ext cx="288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i="1">
                      <a:solidFill>
                        <a:schemeClr val="tx1"/>
                      </a:solidFill>
                    </a:rPr>
                    <a:t>A</a:t>
                  </a:r>
                  <a:endParaRPr lang="en-US" altLang="zh-CN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Text Box 9">
                  <a:extLst>
                    <a:ext uri="{FF2B5EF4-FFF2-40B4-BE49-F238E27FC236}">
                      <a16:creationId xmlns:a16="http://schemas.microsoft.com/office/drawing/2014/main" id="{2B28B351-DED1-48F1-88BC-E1806E7136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72" y="1920"/>
                  <a:ext cx="288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i="1">
                      <a:solidFill>
                        <a:schemeClr val="tx1"/>
                      </a:solidFill>
                    </a:rPr>
                    <a:t>B</a:t>
                  </a:r>
                  <a:endParaRPr lang="en-US" altLang="zh-CN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10">
                  <a:extLst>
                    <a:ext uri="{FF2B5EF4-FFF2-40B4-BE49-F238E27FC236}">
                      <a16:creationId xmlns:a16="http://schemas.microsoft.com/office/drawing/2014/main" id="{F6DF2383-AD37-4DFD-B2F4-FF5F0AA90F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6" y="2256"/>
                  <a:ext cx="768" cy="480"/>
                </a:xfrm>
                <a:prstGeom prst="rect">
                  <a:avLst/>
                </a:prstGeom>
                <a:solidFill>
                  <a:srgbClr val="339933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11">
                  <a:extLst>
                    <a:ext uri="{FF2B5EF4-FFF2-40B4-BE49-F238E27FC236}">
                      <a16:creationId xmlns:a16="http://schemas.microsoft.com/office/drawing/2014/main" id="{5B27B64C-1727-4B76-BF65-4774ECF93F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2688"/>
                  <a:ext cx="192" cy="192"/>
                </a:xfrm>
                <a:prstGeom prst="ellipse">
                  <a:avLst/>
                </a:prstGeom>
                <a:solidFill>
                  <a:srgbClr val="FFFF99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12">
                  <a:extLst>
                    <a:ext uri="{FF2B5EF4-FFF2-40B4-BE49-F238E27FC236}">
                      <a16:creationId xmlns:a16="http://schemas.microsoft.com/office/drawing/2014/main" id="{605BAE8C-0BAC-433A-9931-87AAB5B3C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6" y="2688"/>
                  <a:ext cx="192" cy="192"/>
                </a:xfrm>
                <a:prstGeom prst="ellipse">
                  <a:avLst/>
                </a:prstGeom>
                <a:solidFill>
                  <a:srgbClr val="FFFF99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13">
                  <a:extLst>
                    <a:ext uri="{FF2B5EF4-FFF2-40B4-BE49-F238E27FC236}">
                      <a16:creationId xmlns:a16="http://schemas.microsoft.com/office/drawing/2014/main" id="{8D5CD12C-F196-4494-B887-72B08693B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2256"/>
                  <a:ext cx="768" cy="480"/>
                </a:xfrm>
                <a:prstGeom prst="rect">
                  <a:avLst/>
                </a:prstGeom>
                <a:solidFill>
                  <a:srgbClr val="339933"/>
                </a:solidFill>
                <a:ln w="381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Oval 14">
                  <a:extLst>
                    <a:ext uri="{FF2B5EF4-FFF2-40B4-BE49-F238E27FC236}">
                      <a16:creationId xmlns:a16="http://schemas.microsoft.com/office/drawing/2014/main" id="{D6BCD6EF-E7EC-4550-BB4A-4B2574AB5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2688"/>
                  <a:ext cx="192" cy="192"/>
                </a:xfrm>
                <a:prstGeom prst="ellipse">
                  <a:avLst/>
                </a:prstGeom>
                <a:solidFill>
                  <a:srgbClr val="FFFF99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Oval 15">
                  <a:extLst>
                    <a:ext uri="{FF2B5EF4-FFF2-40B4-BE49-F238E27FC236}">
                      <a16:creationId xmlns:a16="http://schemas.microsoft.com/office/drawing/2014/main" id="{AB3ED1CF-9E04-45CA-AD75-065941A2E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72" y="2688"/>
                  <a:ext cx="192" cy="192"/>
                </a:xfrm>
                <a:prstGeom prst="ellipse">
                  <a:avLst/>
                </a:prstGeom>
                <a:solidFill>
                  <a:srgbClr val="FFFF99"/>
                </a:solidFill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Line 16">
                  <a:extLst>
                    <a:ext uri="{FF2B5EF4-FFF2-40B4-BE49-F238E27FC236}">
                      <a16:creationId xmlns:a16="http://schemas.microsoft.com/office/drawing/2014/main" id="{57693092-024E-42C2-81A8-3CD8DB6480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84" y="1968"/>
                  <a:ext cx="0" cy="528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17">
                  <a:extLst>
                    <a:ext uri="{FF2B5EF4-FFF2-40B4-BE49-F238E27FC236}">
                      <a16:creationId xmlns:a16="http://schemas.microsoft.com/office/drawing/2014/main" id="{4158AB18-279C-4EA9-A5B2-2C576F311B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1968"/>
                  <a:ext cx="1440" cy="0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18">
                  <a:extLst>
                    <a:ext uri="{FF2B5EF4-FFF2-40B4-BE49-F238E27FC236}">
                      <a16:creationId xmlns:a16="http://schemas.microsoft.com/office/drawing/2014/main" id="{BC6DA3EC-AD64-4029-9547-4441273298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24" y="1968"/>
                  <a:ext cx="0" cy="528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19">
                  <a:extLst>
                    <a:ext uri="{FF2B5EF4-FFF2-40B4-BE49-F238E27FC236}">
                      <a16:creationId xmlns:a16="http://schemas.microsoft.com/office/drawing/2014/main" id="{B170872A-42ED-430F-9643-D6230D7442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28" y="2064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Line 20">
                  <a:extLst>
                    <a:ext uri="{FF2B5EF4-FFF2-40B4-BE49-F238E27FC236}">
                      <a16:creationId xmlns:a16="http://schemas.microsoft.com/office/drawing/2014/main" id="{45D1EC75-76EF-41F6-A9CF-242FF734AD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80" y="2064"/>
                  <a:ext cx="0" cy="432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Line 21">
                  <a:extLst>
                    <a:ext uri="{FF2B5EF4-FFF2-40B4-BE49-F238E27FC236}">
                      <a16:creationId xmlns:a16="http://schemas.microsoft.com/office/drawing/2014/main" id="{8E81DD0B-9379-4CB3-8734-611D7D721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0" y="2064"/>
                  <a:ext cx="1248" cy="0"/>
                </a:xfrm>
                <a:prstGeom prst="line">
                  <a:avLst/>
                </a:prstGeom>
                <a:noFill/>
                <a:ln w="38100">
                  <a:solidFill>
                    <a:srgbClr val="FF99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Rectangle 22" descr="波浪线">
                  <a:extLst>
                    <a:ext uri="{FF2B5EF4-FFF2-40B4-BE49-F238E27FC236}">
                      <a16:creationId xmlns:a16="http://schemas.microsoft.com/office/drawing/2014/main" id="{25BA50E3-5777-4F02-A509-9937C1684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6" y="2640"/>
                  <a:ext cx="768" cy="96"/>
                </a:xfrm>
                <a:prstGeom prst="rect">
                  <a:avLst/>
                </a:prstGeom>
                <a:pattFill prst="wave">
                  <a:fgClr>
                    <a:schemeClr val="hlink"/>
                  </a:fgClr>
                  <a:bgClr>
                    <a:schemeClr val="tx2"/>
                  </a:bgClr>
                </a:patt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23" descr="波浪线">
                  <a:extLst>
                    <a:ext uri="{FF2B5EF4-FFF2-40B4-BE49-F238E27FC236}">
                      <a16:creationId xmlns:a16="http://schemas.microsoft.com/office/drawing/2014/main" id="{C41454F8-B331-4C1A-ACEB-1EC8E99C8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2400"/>
                  <a:ext cx="768" cy="336"/>
                </a:xfrm>
                <a:prstGeom prst="rect">
                  <a:avLst/>
                </a:prstGeom>
                <a:pattFill prst="wave">
                  <a:fgClr>
                    <a:schemeClr val="bg1"/>
                  </a:fgClr>
                  <a:bgClr>
                    <a:srgbClr val="006600"/>
                  </a:bgClr>
                </a:patt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Line 24">
                  <a:extLst>
                    <a:ext uri="{FF2B5EF4-FFF2-40B4-BE49-F238E27FC236}">
                      <a16:creationId xmlns:a16="http://schemas.microsoft.com/office/drawing/2014/main" id="{84C61104-32C6-4D38-9377-EF72759A04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78" y="2423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Line 25">
                  <a:extLst>
                    <a:ext uri="{FF2B5EF4-FFF2-40B4-BE49-F238E27FC236}">
                      <a16:creationId xmlns:a16="http://schemas.microsoft.com/office/drawing/2014/main" id="{11FC94FF-1000-4BB5-A808-207A6DC41A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9" y="2423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Text Box 26">
                  <a:extLst>
                    <a:ext uri="{FF2B5EF4-FFF2-40B4-BE49-F238E27FC236}">
                      <a16:creationId xmlns:a16="http://schemas.microsoft.com/office/drawing/2014/main" id="{FFDC5694-0804-4FA0-BB2D-D57C01B6DE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52" y="2488"/>
                  <a:ext cx="294" cy="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2800" i="1" dirty="0">
                      <a:solidFill>
                        <a:schemeClr val="tx1"/>
                      </a:solidFill>
                    </a:rPr>
                    <a:t>u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 Box 27">
                      <a:extLst>
                        <a:ext uri="{FF2B5EF4-FFF2-40B4-BE49-F238E27FC236}">
                          <a16:creationId xmlns:a16="http://schemas.microsoft.com/office/drawing/2014/main" id="{F6F0B476-99CB-49AB-95A4-7F7B953386F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25" y="2363"/>
                      <a:ext cx="226" cy="44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just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just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just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just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zh-CN" altLang="en-US" sz="28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oMath>
                        </m:oMathPara>
                      </a14:m>
                      <a:endParaRPr lang="en-US" altLang="zh-CN" sz="2800" b="0" i="1" dirty="0">
                        <a:solidFill>
                          <a:schemeClr val="tx1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Text Box 27">
                      <a:extLst>
                        <a:ext uri="{FF2B5EF4-FFF2-40B4-BE49-F238E27FC236}">
                          <a16:creationId xmlns:a16="http://schemas.microsoft.com/office/drawing/2014/main" id="{F6F0B476-99CB-49AB-95A4-7F7B953386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425" y="2363"/>
                      <a:ext cx="226" cy="44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31250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7" name="Text Box 28">
                  <a:extLst>
                    <a:ext uri="{FF2B5EF4-FFF2-40B4-BE49-F238E27FC236}">
                      <a16:creationId xmlns:a16="http://schemas.microsoft.com/office/drawing/2014/main" id="{FB8A8D93-B398-4240-856B-28D620F9AB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48" y="1920"/>
                  <a:ext cx="298" cy="3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just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i="1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</p:grp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3EA6CC55-B7B1-4746-BA2C-8727CE96AC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03853" y="3389856"/>
                <a:ext cx="32288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34C00DFA-78E5-4814-A733-F2CE4B9459AF}"/>
                </a:ext>
              </a:extLst>
            </p:cNvPr>
            <p:cNvSpPr/>
            <p:nvPr/>
          </p:nvSpPr>
          <p:spPr>
            <a:xfrm>
              <a:off x="8948166" y="2779507"/>
              <a:ext cx="220366" cy="25854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Rectangle 38">
              <a:extLst>
                <a:ext uri="{FF2B5EF4-FFF2-40B4-BE49-F238E27FC236}">
                  <a16:creationId xmlns:a16="http://schemas.microsoft.com/office/drawing/2014/main" id="{098429FD-52F8-4E5E-967A-1BCB98DFF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8825" y="2602005"/>
              <a:ext cx="612668" cy="536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82800" bIns="82800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solidFill>
                    <a:srgbClr val="FF0000"/>
                  </a:solidFill>
                  <a:sym typeface="Symbol" panose="05050102010706020507" pitchFamily="18" charset="2"/>
                </a:rPr>
                <a:t></a:t>
              </a:r>
              <a:r>
                <a:rPr lang="en-US" altLang="zh-CN" i="1" dirty="0">
                  <a:solidFill>
                    <a:srgbClr val="FF0000"/>
                  </a:solidFill>
                </a:rPr>
                <a:t>m</a:t>
              </a:r>
            </a:p>
          </p:txBody>
        </p:sp>
      </p:grpSp>
      <p:sp>
        <p:nvSpPr>
          <p:cNvPr id="78" name="Line 39">
            <a:extLst>
              <a:ext uri="{FF2B5EF4-FFF2-40B4-BE49-F238E27FC236}">
                <a16:creationId xmlns:a16="http://schemas.microsoft.com/office/drawing/2014/main" id="{03278AE7-CAE6-4944-963E-0083351D44A5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9814093" y="3301853"/>
            <a:ext cx="623888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3211090-FE4C-4F98-82FA-7FCE4BC1A008}"/>
              </a:ext>
            </a:extLst>
          </p:cNvPr>
          <p:cNvSpPr txBox="1"/>
          <p:nvPr/>
        </p:nvSpPr>
        <p:spPr>
          <a:xfrm>
            <a:off x="10137578" y="3028954"/>
            <a:ext cx="736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i="1" dirty="0">
                <a:solidFill>
                  <a:schemeClr val="tx1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400" i="1" dirty="0">
                <a:solidFill>
                  <a:schemeClr val="tx1"/>
                </a:solidFill>
                <a:cs typeface="Times New Roman" panose="02020603050405020304" pitchFamily="18" charset="0"/>
              </a:rPr>
              <a:t>t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5693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F19A3EFD-66F2-4CF9-80F8-C44572152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01" y="282008"/>
            <a:ext cx="8050953" cy="216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+mn-lt"/>
                <a:ea typeface="+mn-ea"/>
              </a:rPr>
              <a:t>[S4.3]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一质量为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的光滑球A，竖直下落，以速度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与质量为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的球B碰撞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球B由一根细绳悬挂着，绳长被看作一定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设碰撞时两球的连心线与竖直方向(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方向)成</a:t>
            </a:r>
            <a:r>
              <a:rPr lang="el-GR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角，如图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S4.3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已知恢复系数为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，求碰撞后球A的速度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en-US" sz="22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zh-CN" altLang="en-US" sz="22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C27FE2-FE79-47C9-9DE8-0A08593F36D7}"/>
              </a:ext>
            </a:extLst>
          </p:cNvPr>
          <p:cNvGrpSpPr/>
          <p:nvPr/>
        </p:nvGrpSpPr>
        <p:grpSpPr>
          <a:xfrm>
            <a:off x="8432354" y="80960"/>
            <a:ext cx="3141460" cy="3535393"/>
            <a:chOff x="6096000" y="1016908"/>
            <a:chExt cx="3141460" cy="353539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C494FAD-55D0-4152-BD05-D5C3D54C8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16908"/>
              <a:ext cx="3141460" cy="3428133"/>
            </a:xfrm>
            <a:prstGeom prst="rect">
              <a:avLst/>
            </a:prstGeom>
          </p:spPr>
        </p:pic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39DDECC6-F35D-45E6-AD83-17C915C8F64A}"/>
                </a:ext>
              </a:extLst>
            </p:cNvPr>
            <p:cNvSpPr txBox="1"/>
            <p:nvPr/>
          </p:nvSpPr>
          <p:spPr>
            <a:xfrm>
              <a:off x="7139885" y="4182969"/>
              <a:ext cx="1290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（图</a:t>
              </a:r>
              <a:r>
                <a:rPr lang="en-US" altLang="zh-CN" dirty="0"/>
                <a:t>S4.3</a:t>
              </a:r>
              <a:r>
                <a:rPr lang="zh-CN" altLang="en-US" dirty="0"/>
                <a:t>）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074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F19A3EFD-66F2-4CF9-80F8-C44572152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01" y="282008"/>
            <a:ext cx="8050953" cy="216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+mn-lt"/>
                <a:ea typeface="+mn-ea"/>
              </a:rPr>
              <a:t>[S4.3]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一质量为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的光滑球A，竖直下落，以速度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与质量为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的球B碰撞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球B由一根细绳悬挂着，绳长被看作一定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设碰撞时两球的连心线与竖直方向(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方向)成</a:t>
            </a:r>
            <a:r>
              <a:rPr lang="el-GR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角，如图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S4.3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已知恢复系数为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，求碰撞后球A的速度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en-US" sz="22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zh-CN" altLang="en-US" sz="22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494FAD-55D0-4152-BD05-D5C3D54C849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57" y="408040"/>
            <a:ext cx="5265824" cy="5746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6FD00E-F893-4F19-9853-4D83128C8604}"/>
                  </a:ext>
                </a:extLst>
              </p:cNvPr>
              <p:cNvSpPr txBox="1"/>
              <p:nvPr/>
            </p:nvSpPr>
            <p:spPr>
              <a:xfrm>
                <a:off x="389419" y="2093645"/>
                <a:ext cx="6366937" cy="3280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b="1" dirty="0"/>
                  <a:t>解</a:t>
                </a:r>
                <a:r>
                  <a:rPr lang="zh-CN" altLang="en-US" dirty="0"/>
                  <a:t>：这是个</a:t>
                </a:r>
                <a:r>
                  <a:rPr lang="zh-CN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斜碰</a:t>
                </a:r>
                <a:r>
                  <a:rPr lang="zh-CN" altLang="en-US" dirty="0"/>
                  <a:t>(oblique impact)问题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按题意，我们设A在碰撞后的分速度为</a:t>
                </a:r>
                <a:r>
                  <a:rPr lang="en-US" altLang="zh-CN" i="1" dirty="0" err="1"/>
                  <a:t>v</a:t>
                </a:r>
                <a:r>
                  <a:rPr lang="en-US" altLang="zh-CN" i="1" baseline="-25000" dirty="0" err="1"/>
                  <a:t>x</a:t>
                </a:r>
                <a:r>
                  <a:rPr lang="zh-CN" altLang="en-US" dirty="0"/>
                  <a:t>与</a:t>
                </a:r>
                <a:r>
                  <a:rPr lang="en-US" altLang="zh-CN" i="1" dirty="0" err="1"/>
                  <a:t>v</a:t>
                </a:r>
                <a:r>
                  <a:rPr lang="en-US" altLang="zh-CN" i="1" baseline="-25000" dirty="0" err="1"/>
                  <a:t>y</a:t>
                </a:r>
                <a:r>
                  <a:rPr lang="zh-CN" altLang="en-US" dirty="0"/>
                  <a:t>；B只能沿水平方向运动，其速度为</a:t>
                </a:r>
                <a:r>
                  <a:rPr lang="en-US" altLang="zh-CN" i="1" dirty="0"/>
                  <a:t>v’. </a:t>
                </a:r>
                <a:r>
                  <a:rPr lang="zh-CN" altLang="en-US" dirty="0"/>
                  <a:t>在碰撞中，因两球在</a:t>
                </a:r>
                <a:r>
                  <a:rPr lang="en-US" altLang="zh-CN" i="1" dirty="0"/>
                  <a:t>x</a:t>
                </a:r>
                <a:r>
                  <a:rPr lang="zh-CN" altLang="en-US" dirty="0"/>
                  <a:t>方向所受外力为零，所以，由动量守恒定律得</a:t>
                </a:r>
                <a:endParaRPr lang="en-US" altLang="zh-CN" dirty="0"/>
              </a:p>
              <a:p>
                <a:pPr algn="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6FD00E-F893-4F19-9853-4D83128C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19" y="2093645"/>
                <a:ext cx="6366937" cy="3280706"/>
              </a:xfrm>
              <a:prstGeom prst="rect">
                <a:avLst/>
              </a:prstGeom>
              <a:blipFill>
                <a:blip r:embed="rId4"/>
                <a:stretch>
                  <a:fillRect l="-1533" t="-742" r="-1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C4A32D9-F895-43DD-9413-52697B1FBAB0}"/>
              </a:ext>
            </a:extLst>
          </p:cNvPr>
          <p:cNvCxnSpPr>
            <a:cxnSpLocks/>
          </p:cNvCxnSpPr>
          <p:nvPr/>
        </p:nvCxnSpPr>
        <p:spPr>
          <a:xfrm>
            <a:off x="9014690" y="3546763"/>
            <a:ext cx="56341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BB8AFC3-B81C-4422-998B-963FD1C6EA4F}"/>
                  </a:ext>
                </a:extLst>
              </p:cNvPr>
              <p:cNvSpPr txBox="1"/>
              <p:nvPr/>
            </p:nvSpPr>
            <p:spPr>
              <a:xfrm>
                <a:off x="9578109" y="3198167"/>
                <a:ext cx="5202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BB8AFC3-B81C-4422-998B-963FD1C6E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109" y="3198167"/>
                <a:ext cx="5202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059A728-2646-48BC-B3DE-D051BC629CDA}"/>
              </a:ext>
            </a:extLst>
          </p:cNvPr>
          <p:cNvCxnSpPr>
            <a:cxnSpLocks/>
          </p:cNvCxnSpPr>
          <p:nvPr/>
        </p:nvCxnSpPr>
        <p:spPr>
          <a:xfrm>
            <a:off x="10275453" y="4715163"/>
            <a:ext cx="56341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3497C53-C50E-4867-B3CA-B9C92C708424}"/>
                  </a:ext>
                </a:extLst>
              </p:cNvPr>
              <p:cNvSpPr txBox="1"/>
              <p:nvPr/>
            </p:nvSpPr>
            <p:spPr>
              <a:xfrm>
                <a:off x="10838872" y="4484330"/>
                <a:ext cx="5202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3497C53-C50E-4867-B3CA-B9C92C70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872" y="4484330"/>
                <a:ext cx="52021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16CAAD9-4966-429E-8669-C5DEBA19A1E2}"/>
              </a:ext>
            </a:extLst>
          </p:cNvPr>
          <p:cNvCxnSpPr>
            <a:cxnSpLocks/>
          </p:cNvCxnSpPr>
          <p:nvPr/>
        </p:nvCxnSpPr>
        <p:spPr>
          <a:xfrm flipV="1">
            <a:off x="8986978" y="2974109"/>
            <a:ext cx="0" cy="57727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EF87998-9ABF-489A-A1CC-5B5538D8209A}"/>
                  </a:ext>
                </a:extLst>
              </p:cNvPr>
              <p:cNvSpPr txBox="1"/>
              <p:nvPr/>
            </p:nvSpPr>
            <p:spPr>
              <a:xfrm>
                <a:off x="8909560" y="2849572"/>
                <a:ext cx="520218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EF87998-9ABF-489A-A1CC-5B5538D82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560" y="2849572"/>
                <a:ext cx="520218" cy="490840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50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F19A3EFD-66F2-4CF9-80F8-C44572152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01" y="282008"/>
            <a:ext cx="8050953" cy="216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+mn-lt"/>
                <a:ea typeface="+mn-ea"/>
              </a:rPr>
              <a:t>[S4.3]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一质量为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的光滑球A，竖直下落，以速度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与质量为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的球B碰撞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球B由一根细绳悬挂着，绳长被看作一定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设碰撞时两球的连心线与竖直方向(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方向)成</a:t>
            </a:r>
            <a:r>
              <a:rPr lang="el-GR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角，如图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S4.3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已知恢复系数为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，求碰撞后球A的速度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en-US" sz="22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zh-CN" altLang="en-US" sz="22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6FD00E-F893-4F19-9853-4D83128C8604}"/>
                  </a:ext>
                </a:extLst>
              </p:cNvPr>
              <p:cNvSpPr txBox="1"/>
              <p:nvPr/>
            </p:nvSpPr>
            <p:spPr>
              <a:xfrm>
                <a:off x="372624" y="2130546"/>
                <a:ext cx="6361144" cy="3784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dirty="0"/>
                  <a:t>设在碰撞中相互作用力为</a:t>
                </a:r>
                <a:r>
                  <a:rPr lang="en-US" altLang="zh-CN" i="1" dirty="0"/>
                  <a:t>F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因接触是光滑的，所以</a:t>
                </a:r>
                <a:r>
                  <a:rPr lang="en-US" altLang="zh-CN" i="1" dirty="0"/>
                  <a:t>F</a:t>
                </a:r>
                <a:r>
                  <a:rPr lang="zh-CN" altLang="en-US" dirty="0"/>
                  <a:t>在连心线方向上，对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应用动量定理有</a:t>
                </a: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−(−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r>
                  <a:rPr lang="zh-CN" altLang="en-US" dirty="0"/>
                  <a:t>由此求得</a:t>
                </a:r>
                <a:endParaRPr lang="en-US" altLang="zh-CN" dirty="0"/>
              </a:p>
              <a:p>
                <a:pPr algn="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𝑐𝑜𝑡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6FD00E-F893-4F19-9853-4D83128C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4" y="2130546"/>
                <a:ext cx="6361144" cy="3784690"/>
              </a:xfrm>
              <a:prstGeom prst="rect">
                <a:avLst/>
              </a:prstGeom>
              <a:blipFill>
                <a:blip r:embed="rId2"/>
                <a:stretch>
                  <a:fillRect l="-1437" t="-644" r="-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2DB164AC-E044-4A81-A78F-D703894E1C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57" y="408040"/>
            <a:ext cx="5265824" cy="574635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78E45EC-5053-4DB6-A962-22B520406BA8}"/>
              </a:ext>
            </a:extLst>
          </p:cNvPr>
          <p:cNvCxnSpPr>
            <a:cxnSpLocks/>
          </p:cNvCxnSpPr>
          <p:nvPr/>
        </p:nvCxnSpPr>
        <p:spPr>
          <a:xfrm>
            <a:off x="9014690" y="3546763"/>
            <a:ext cx="56341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EEBD901-7BAF-49F3-BF6E-03EBBB377E5E}"/>
                  </a:ext>
                </a:extLst>
              </p:cNvPr>
              <p:cNvSpPr txBox="1"/>
              <p:nvPr/>
            </p:nvSpPr>
            <p:spPr>
              <a:xfrm>
                <a:off x="9578109" y="3198167"/>
                <a:ext cx="5202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EEBD901-7BAF-49F3-BF6E-03EBBB377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109" y="3198167"/>
                <a:ext cx="52021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4AF8B4D-84F3-436A-BC3F-D8963668D806}"/>
              </a:ext>
            </a:extLst>
          </p:cNvPr>
          <p:cNvCxnSpPr>
            <a:cxnSpLocks/>
          </p:cNvCxnSpPr>
          <p:nvPr/>
        </p:nvCxnSpPr>
        <p:spPr>
          <a:xfrm>
            <a:off x="10275453" y="4715163"/>
            <a:ext cx="56341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7C22942-D80F-4D2A-9A86-9285AA45FFCC}"/>
                  </a:ext>
                </a:extLst>
              </p:cNvPr>
              <p:cNvSpPr txBox="1"/>
              <p:nvPr/>
            </p:nvSpPr>
            <p:spPr>
              <a:xfrm>
                <a:off x="10838872" y="4484330"/>
                <a:ext cx="5202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7C22942-D80F-4D2A-9A86-9285AA45F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872" y="4484330"/>
                <a:ext cx="5202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CBEE54A-1ABB-4DD7-A316-DECC13304C9A}"/>
              </a:ext>
            </a:extLst>
          </p:cNvPr>
          <p:cNvCxnSpPr>
            <a:cxnSpLocks/>
          </p:cNvCxnSpPr>
          <p:nvPr/>
        </p:nvCxnSpPr>
        <p:spPr>
          <a:xfrm flipH="1" flipV="1">
            <a:off x="8123379" y="2738582"/>
            <a:ext cx="863599" cy="8081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4AE08BC-FB74-494A-A45D-09343828766D}"/>
              </a:ext>
            </a:extLst>
          </p:cNvPr>
          <p:cNvCxnSpPr>
            <a:cxnSpLocks/>
          </p:cNvCxnSpPr>
          <p:nvPr/>
        </p:nvCxnSpPr>
        <p:spPr>
          <a:xfrm flipV="1">
            <a:off x="8986978" y="2974109"/>
            <a:ext cx="0" cy="57727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C6F17A6-9E78-4024-B078-C5627CBA1D34}"/>
                  </a:ext>
                </a:extLst>
              </p:cNvPr>
              <p:cNvSpPr txBox="1"/>
              <p:nvPr/>
            </p:nvSpPr>
            <p:spPr>
              <a:xfrm>
                <a:off x="8909560" y="2849572"/>
                <a:ext cx="520218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C6F17A6-9E78-4024-B078-C5627CBA1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560" y="2849572"/>
                <a:ext cx="520218" cy="490840"/>
              </a:xfrm>
              <a:prstGeom prst="rect">
                <a:avLst/>
              </a:prstGeom>
              <a:blipFill>
                <a:blip r:embed="rId6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F654DB0-A5EC-463D-BDC5-DF5C6330DCE9}"/>
                  </a:ext>
                </a:extLst>
              </p:cNvPr>
              <p:cNvSpPr txBox="1"/>
              <p:nvPr/>
            </p:nvSpPr>
            <p:spPr>
              <a:xfrm>
                <a:off x="8133536" y="2414905"/>
                <a:ext cx="5202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CN" alt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F654DB0-A5EC-463D-BDC5-DF5C6330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536" y="2414905"/>
                <a:ext cx="5202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5B930E4-7325-4F25-BE69-4B17242EA887}"/>
              </a:ext>
            </a:extLst>
          </p:cNvPr>
          <p:cNvCxnSpPr>
            <a:cxnSpLocks/>
          </p:cNvCxnSpPr>
          <p:nvPr/>
        </p:nvCxnSpPr>
        <p:spPr>
          <a:xfrm flipH="1" flipV="1">
            <a:off x="7842128" y="3544453"/>
            <a:ext cx="1144850" cy="22358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26BB49C-7BED-48F0-8654-1086A5964723}"/>
              </a:ext>
            </a:extLst>
          </p:cNvPr>
          <p:cNvCxnSpPr>
            <a:cxnSpLocks/>
          </p:cNvCxnSpPr>
          <p:nvPr/>
        </p:nvCxnSpPr>
        <p:spPr>
          <a:xfrm flipV="1">
            <a:off x="9005912" y="3551381"/>
            <a:ext cx="0" cy="791687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弧形 36">
            <a:extLst>
              <a:ext uri="{FF2B5EF4-FFF2-40B4-BE49-F238E27FC236}">
                <a16:creationId xmlns:a16="http://schemas.microsoft.com/office/drawing/2014/main" id="{1DA60A33-AAB2-4CB0-AEBA-EAC645F2ED28}"/>
              </a:ext>
            </a:extLst>
          </p:cNvPr>
          <p:cNvSpPr/>
          <p:nvPr/>
        </p:nvSpPr>
        <p:spPr>
          <a:xfrm>
            <a:off x="8661385" y="3225012"/>
            <a:ext cx="652738" cy="652738"/>
          </a:xfrm>
          <a:prstGeom prst="arc">
            <a:avLst>
              <a:gd name="adj1" fmla="val 13449587"/>
              <a:gd name="adj2" fmla="val 16060762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515611C-D731-4762-B96B-8BFA8F43700F}"/>
                  </a:ext>
                </a:extLst>
              </p:cNvPr>
              <p:cNvSpPr txBox="1"/>
              <p:nvPr/>
            </p:nvSpPr>
            <p:spPr>
              <a:xfrm>
                <a:off x="8572158" y="2941463"/>
                <a:ext cx="52647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515611C-D731-4762-B96B-8BFA8F437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158" y="2941463"/>
                <a:ext cx="52647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6FBEA22F-4F9C-447E-B603-9FA4F25AD59A}"/>
              </a:ext>
            </a:extLst>
          </p:cNvPr>
          <p:cNvGrpSpPr/>
          <p:nvPr/>
        </p:nvGrpSpPr>
        <p:grpSpPr>
          <a:xfrm>
            <a:off x="8083061" y="2366863"/>
            <a:ext cx="209848" cy="209848"/>
            <a:chOff x="6350647" y="1981847"/>
            <a:chExt cx="209848" cy="209848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154278B-350F-4E6B-8046-DF6FA6B0B3B2}"/>
                </a:ext>
              </a:extLst>
            </p:cNvPr>
            <p:cNvCxnSpPr>
              <a:cxnSpLocks/>
            </p:cNvCxnSpPr>
            <p:nvPr/>
          </p:nvCxnSpPr>
          <p:spPr>
            <a:xfrm>
              <a:off x="6350647" y="2086771"/>
              <a:ext cx="209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90C3994B-CBD4-4BE1-90B2-7961161C59C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50647" y="2086771"/>
              <a:ext cx="209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95B7BEE-9018-4C71-B133-25C16C929F46}"/>
              </a:ext>
            </a:extLst>
          </p:cNvPr>
          <p:cNvCxnSpPr>
            <a:cxnSpLocks/>
          </p:cNvCxnSpPr>
          <p:nvPr/>
        </p:nvCxnSpPr>
        <p:spPr>
          <a:xfrm>
            <a:off x="11458952" y="5736842"/>
            <a:ext cx="20984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06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D7A757A-7CD4-4EBD-936C-5BF9ABD01EFE}"/>
                  </a:ext>
                </a:extLst>
              </p:cNvPr>
              <p:cNvSpPr txBox="1"/>
              <p:nvPr/>
            </p:nvSpPr>
            <p:spPr>
              <a:xfrm>
                <a:off x="357451" y="2172470"/>
                <a:ext cx="6355269" cy="2513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dirty="0"/>
                  <a:t>又因在斜碰中，沿接触处法线方向上的分离速度与接近速度分别为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因此，得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algn="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D7A757A-7CD4-4EBD-936C-5BF9ABD01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51" y="2172470"/>
                <a:ext cx="6355269" cy="2513060"/>
              </a:xfrm>
              <a:prstGeom prst="rect">
                <a:avLst/>
              </a:prstGeom>
              <a:blipFill>
                <a:blip r:embed="rId2"/>
                <a:stretch>
                  <a:fillRect l="-1536" t="-969" r="-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2">
            <a:extLst>
              <a:ext uri="{FF2B5EF4-FFF2-40B4-BE49-F238E27FC236}">
                <a16:creationId xmlns:a16="http://schemas.microsoft.com/office/drawing/2014/main" id="{62CB21D3-FEAA-464B-B1A6-8C46657D3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01" y="282008"/>
            <a:ext cx="8050953" cy="216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+mn-lt"/>
                <a:ea typeface="+mn-ea"/>
              </a:rPr>
              <a:t>[S4.3]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一质量为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的光滑球A，竖直下落，以速度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与质量为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的球B碰撞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球B由一根细绳悬挂着，绳长被看作一定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设碰撞时两球的连心线与竖直方向(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方向)成</a:t>
            </a:r>
            <a:r>
              <a:rPr lang="el-GR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角，如图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S4.3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已知恢复系数为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，求碰撞后球A的速度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en-US" sz="22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zh-CN" altLang="en-US" sz="22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136002-3C6F-4C8E-A6B5-1D0AE601E7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57" y="408040"/>
            <a:ext cx="5265824" cy="574635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07C787E-121C-4113-80C3-A362CAC83AFF}"/>
              </a:ext>
            </a:extLst>
          </p:cNvPr>
          <p:cNvCxnSpPr>
            <a:cxnSpLocks/>
          </p:cNvCxnSpPr>
          <p:nvPr/>
        </p:nvCxnSpPr>
        <p:spPr>
          <a:xfrm>
            <a:off x="9014690" y="3546763"/>
            <a:ext cx="56341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7FE767A-E4A8-487B-B9B3-7D1E8C69BF91}"/>
                  </a:ext>
                </a:extLst>
              </p:cNvPr>
              <p:cNvSpPr txBox="1"/>
              <p:nvPr/>
            </p:nvSpPr>
            <p:spPr>
              <a:xfrm>
                <a:off x="9578109" y="3198167"/>
                <a:ext cx="5202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7FE767A-E4A8-487B-B9B3-7D1E8C69B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109" y="3198167"/>
                <a:ext cx="52021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59FCCBC-1E92-420E-A89F-88EADAD95CD9}"/>
              </a:ext>
            </a:extLst>
          </p:cNvPr>
          <p:cNvCxnSpPr>
            <a:cxnSpLocks/>
          </p:cNvCxnSpPr>
          <p:nvPr/>
        </p:nvCxnSpPr>
        <p:spPr>
          <a:xfrm>
            <a:off x="10275453" y="4715163"/>
            <a:ext cx="56341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29B020D-BB54-47C0-8EE1-BD1ABB7CCF87}"/>
                  </a:ext>
                </a:extLst>
              </p:cNvPr>
              <p:cNvSpPr txBox="1"/>
              <p:nvPr/>
            </p:nvSpPr>
            <p:spPr>
              <a:xfrm>
                <a:off x="10838872" y="4484330"/>
                <a:ext cx="5202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29B020D-BB54-47C0-8EE1-BD1ABB7CC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872" y="4484330"/>
                <a:ext cx="5202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57EE5C2-1B0F-41A2-AA74-3431B8CA91C8}"/>
              </a:ext>
            </a:extLst>
          </p:cNvPr>
          <p:cNvCxnSpPr>
            <a:cxnSpLocks/>
          </p:cNvCxnSpPr>
          <p:nvPr/>
        </p:nvCxnSpPr>
        <p:spPr>
          <a:xfrm flipV="1">
            <a:off x="8986978" y="2974109"/>
            <a:ext cx="0" cy="57727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C4EEB9F-BB9F-4CD0-AA63-77A8DD5EC74C}"/>
                  </a:ext>
                </a:extLst>
              </p:cNvPr>
              <p:cNvSpPr txBox="1"/>
              <p:nvPr/>
            </p:nvSpPr>
            <p:spPr>
              <a:xfrm>
                <a:off x="8909560" y="2849572"/>
                <a:ext cx="520218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C4EEB9F-BB9F-4CD0-AA63-77A8DD5EC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560" y="2849572"/>
                <a:ext cx="520218" cy="490840"/>
              </a:xfrm>
              <a:prstGeom prst="rect">
                <a:avLst/>
              </a:prstGeom>
              <a:blipFill>
                <a:blip r:embed="rId6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A7BFB24-4893-4C72-AA4B-A667DECF5891}"/>
              </a:ext>
            </a:extLst>
          </p:cNvPr>
          <p:cNvCxnSpPr>
            <a:cxnSpLocks/>
          </p:cNvCxnSpPr>
          <p:nvPr/>
        </p:nvCxnSpPr>
        <p:spPr>
          <a:xfrm flipH="1">
            <a:off x="8707941" y="3026307"/>
            <a:ext cx="265636" cy="26372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63CFA90-4161-4D37-80A3-9BCEF75B30FB}"/>
              </a:ext>
            </a:extLst>
          </p:cNvPr>
          <p:cNvCxnSpPr>
            <a:cxnSpLocks/>
          </p:cNvCxnSpPr>
          <p:nvPr/>
        </p:nvCxnSpPr>
        <p:spPr>
          <a:xfrm flipH="1">
            <a:off x="9296399" y="3546763"/>
            <a:ext cx="281710" cy="31942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0E67832-B980-4B36-980C-5F256AB3257E}"/>
              </a:ext>
            </a:extLst>
          </p:cNvPr>
          <p:cNvCxnSpPr>
            <a:cxnSpLocks/>
          </p:cNvCxnSpPr>
          <p:nvPr/>
        </p:nvCxnSpPr>
        <p:spPr>
          <a:xfrm flipH="1">
            <a:off x="10571451" y="4736731"/>
            <a:ext cx="230622" cy="275938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1B19B2C-9C24-426C-A2ED-87375B2CB650}"/>
              </a:ext>
            </a:extLst>
          </p:cNvPr>
          <p:cNvCxnSpPr>
            <a:cxnSpLocks/>
          </p:cNvCxnSpPr>
          <p:nvPr/>
        </p:nvCxnSpPr>
        <p:spPr>
          <a:xfrm flipH="1" flipV="1">
            <a:off x="8707941" y="3267675"/>
            <a:ext cx="274415" cy="27982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B80233BA-0DED-4E0B-96DF-8C09E44FAFBE}"/>
              </a:ext>
            </a:extLst>
          </p:cNvPr>
          <p:cNvCxnSpPr>
            <a:cxnSpLocks/>
          </p:cNvCxnSpPr>
          <p:nvPr/>
        </p:nvCxnSpPr>
        <p:spPr>
          <a:xfrm>
            <a:off x="8989826" y="3546762"/>
            <a:ext cx="334275" cy="31942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36DF2E7-760E-4249-BFCC-265D43676194}"/>
              </a:ext>
            </a:extLst>
          </p:cNvPr>
          <p:cNvCxnSpPr>
            <a:cxnSpLocks/>
          </p:cNvCxnSpPr>
          <p:nvPr/>
        </p:nvCxnSpPr>
        <p:spPr>
          <a:xfrm>
            <a:off x="10238654" y="4715162"/>
            <a:ext cx="318508" cy="29750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68AB2C6-FA1C-4A62-B985-CDA058B172C7}"/>
                  </a:ext>
                </a:extLst>
              </p:cNvPr>
              <p:cNvSpPr txBox="1"/>
              <p:nvPr/>
            </p:nvSpPr>
            <p:spPr>
              <a:xfrm>
                <a:off x="9805361" y="5056627"/>
                <a:ext cx="118509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func>
                        <m:func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68AB2C6-FA1C-4A62-B985-CDA058B17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361" y="5056627"/>
                <a:ext cx="118509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7306D54-41E7-476C-B4EE-50892E3F6529}"/>
                  </a:ext>
                </a:extLst>
              </p:cNvPr>
              <p:cNvSpPr txBox="1"/>
              <p:nvPr/>
            </p:nvSpPr>
            <p:spPr>
              <a:xfrm>
                <a:off x="7063934" y="3180357"/>
                <a:ext cx="2218610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7306D54-41E7-476C-B4EE-50892E3F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934" y="3180357"/>
                <a:ext cx="2218610" cy="424283"/>
              </a:xfrm>
              <a:prstGeom prst="rect">
                <a:avLst/>
              </a:prstGeom>
              <a:blipFill>
                <a:blip r:embed="rId8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2300852-D20F-4E76-83BC-864A4F0564BD}"/>
                  </a:ext>
                </a:extLst>
              </p:cNvPr>
              <p:cNvSpPr txBox="1"/>
              <p:nvPr/>
            </p:nvSpPr>
            <p:spPr>
              <a:xfrm>
                <a:off x="8320472" y="3703998"/>
                <a:ext cx="11781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2300852-D20F-4E76-83BC-864A4F056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472" y="3703998"/>
                <a:ext cx="117817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05864044-3A44-4E75-B7EB-C65D31287978}"/>
              </a:ext>
            </a:extLst>
          </p:cNvPr>
          <p:cNvGrpSpPr/>
          <p:nvPr/>
        </p:nvGrpSpPr>
        <p:grpSpPr>
          <a:xfrm>
            <a:off x="8083061" y="2366863"/>
            <a:ext cx="209848" cy="209848"/>
            <a:chOff x="6350647" y="1981847"/>
            <a:chExt cx="209848" cy="209848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2684B6EE-E0B3-4935-AC07-FD0C7C864A92}"/>
                </a:ext>
              </a:extLst>
            </p:cNvPr>
            <p:cNvCxnSpPr>
              <a:cxnSpLocks/>
            </p:cNvCxnSpPr>
            <p:nvPr/>
          </p:nvCxnSpPr>
          <p:spPr>
            <a:xfrm>
              <a:off x="6350647" y="2086771"/>
              <a:ext cx="209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D9DA8B0D-FA20-494C-B728-057EEA5A7C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50647" y="2086771"/>
              <a:ext cx="209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98AD3110-E336-4EBC-9E31-4E64BD2C8564}"/>
              </a:ext>
            </a:extLst>
          </p:cNvPr>
          <p:cNvCxnSpPr>
            <a:cxnSpLocks/>
          </p:cNvCxnSpPr>
          <p:nvPr/>
        </p:nvCxnSpPr>
        <p:spPr>
          <a:xfrm>
            <a:off x="11458952" y="5736842"/>
            <a:ext cx="20984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D53DE148-5A29-44CF-8C00-1E79ED44F253}"/>
              </a:ext>
            </a:extLst>
          </p:cNvPr>
          <p:cNvCxnSpPr>
            <a:cxnSpLocks/>
          </p:cNvCxnSpPr>
          <p:nvPr/>
        </p:nvCxnSpPr>
        <p:spPr>
          <a:xfrm flipH="1" flipV="1">
            <a:off x="8857237" y="1754031"/>
            <a:ext cx="828646" cy="759927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B9C10971-31F3-4D9B-A5F1-6F89822CF221}"/>
              </a:ext>
            </a:extLst>
          </p:cNvPr>
          <p:cNvCxnSpPr>
            <a:cxnSpLocks/>
          </p:cNvCxnSpPr>
          <p:nvPr/>
        </p:nvCxnSpPr>
        <p:spPr>
          <a:xfrm>
            <a:off x="9035653" y="1934082"/>
            <a:ext cx="428044" cy="404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39757F8B-408F-4BD0-B088-58EC138B0E7B}"/>
              </a:ext>
            </a:extLst>
          </p:cNvPr>
          <p:cNvCxnSpPr>
            <a:cxnSpLocks/>
          </p:cNvCxnSpPr>
          <p:nvPr/>
        </p:nvCxnSpPr>
        <p:spPr>
          <a:xfrm flipH="1">
            <a:off x="9058464" y="2366863"/>
            <a:ext cx="405233" cy="402319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ABB3E87-6470-4402-805F-43ABA6C499E1}"/>
                  </a:ext>
                </a:extLst>
              </p:cNvPr>
              <p:cNvSpPr txBox="1"/>
              <p:nvPr/>
            </p:nvSpPr>
            <p:spPr>
              <a:xfrm>
                <a:off x="9035653" y="1712048"/>
                <a:ext cx="11594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ABB3E87-6470-4402-805F-43ABA6C49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653" y="1712048"/>
                <a:ext cx="115942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BEE4ECE-D2C2-4B6A-A9AC-F0631AB92E35}"/>
              </a:ext>
            </a:extLst>
          </p:cNvPr>
          <p:cNvCxnSpPr>
            <a:cxnSpLocks/>
          </p:cNvCxnSpPr>
          <p:nvPr/>
        </p:nvCxnSpPr>
        <p:spPr>
          <a:xfrm flipH="1" flipV="1">
            <a:off x="7842128" y="3544453"/>
            <a:ext cx="1144850" cy="22358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357D72B-9925-4ED4-8FB4-C08D3D5B7A46}"/>
              </a:ext>
            </a:extLst>
          </p:cNvPr>
          <p:cNvCxnSpPr>
            <a:cxnSpLocks/>
          </p:cNvCxnSpPr>
          <p:nvPr/>
        </p:nvCxnSpPr>
        <p:spPr>
          <a:xfrm flipV="1">
            <a:off x="9005912" y="3551381"/>
            <a:ext cx="0" cy="791687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444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>
            <a:extLst>
              <a:ext uri="{FF2B5EF4-FFF2-40B4-BE49-F238E27FC236}">
                <a16:creationId xmlns:a16="http://schemas.microsoft.com/office/drawing/2014/main" id="{62CB21D3-FEAA-464B-B1A6-8C46657D3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01" y="282008"/>
            <a:ext cx="8050953" cy="216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+mn-lt"/>
                <a:ea typeface="+mn-ea"/>
              </a:rPr>
              <a:t>[S4.3]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一质量为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的光滑球A，竖直下落，以速度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与质量为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的球B碰撞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球B由一根细绳悬挂着，绳长被看作一定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设碰撞时两球的连心线与竖直方向(</a:t>
            </a:r>
            <a:r>
              <a:rPr lang="en-US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方向)成</a:t>
            </a:r>
            <a:r>
              <a:rPr lang="el-GR" altLang="zh-CN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θ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角，如图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S4.3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已知恢复系数为</a:t>
            </a:r>
            <a:r>
              <a:rPr lang="zh-CN" altLang="en-US" sz="2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，求碰撞后球A的速度</a:t>
            </a:r>
            <a:r>
              <a:rPr lang="en-US" altLang="zh-CN" sz="2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</a:t>
            </a:r>
            <a:endParaRPr lang="zh-CN" altLang="en-US" sz="22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endParaRPr lang="zh-CN" altLang="en-US" sz="22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FD8627-5CF9-415C-91CD-68C66EBE2040}"/>
              </a:ext>
            </a:extLst>
          </p:cNvPr>
          <p:cNvGrpSpPr/>
          <p:nvPr/>
        </p:nvGrpSpPr>
        <p:grpSpPr>
          <a:xfrm>
            <a:off x="354571" y="2133994"/>
            <a:ext cx="6355269" cy="5069529"/>
            <a:chOff x="357451" y="2172470"/>
            <a:chExt cx="6355269" cy="5069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D7A757A-7CD4-4EBD-936C-5BF9ABD01EFE}"/>
                    </a:ext>
                  </a:extLst>
                </p:cNvPr>
                <p:cNvSpPr txBox="1"/>
                <p:nvPr/>
              </p:nvSpPr>
              <p:spPr>
                <a:xfrm>
                  <a:off x="357451" y="2172470"/>
                  <a:ext cx="6355269" cy="50695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240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pPr>
                    <a:lnSpc>
                      <a:spcPct val="125000"/>
                    </a:lnSpc>
                  </a:pPr>
                  <a:r>
                    <a:rPr lang="zh-CN" altLang="en-US" dirty="0"/>
                    <a:t>由式</a:t>
                  </a:r>
                  <a:r>
                    <a:rPr lang="en-US" altLang="zh-CN" dirty="0"/>
                    <a:t>(1)</a:t>
                  </a:r>
                  <a:r>
                    <a:rPr lang="zh-CN" altLang="en-US" dirty="0"/>
                    <a:t>、</a:t>
                  </a:r>
                  <a:r>
                    <a:rPr lang="en-US" altLang="zh-CN" dirty="0"/>
                    <a:t> (2)</a:t>
                  </a:r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altLang="zh-CN" b="0" dirty="0"/>
                    <a:t>   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endParaRPr lang="en-US" altLang="zh-CN" b="0" dirty="0"/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𝑐𝑜𝑡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altLang="zh-CN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𝑐𝑜𝑡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endParaRPr lang="en-US" altLang="zh-CN" dirty="0"/>
                </a:p>
                <a:p>
                  <a:pPr>
                    <a:lnSpc>
                      <a:spcPct val="125000"/>
                    </a:lnSpc>
                  </a:pPr>
                  <a:r>
                    <a:rPr lang="zh-CN" altLang="en-US" dirty="0"/>
                    <a:t>代入</a:t>
                  </a:r>
                  <a:r>
                    <a:rPr lang="en-US" altLang="zh-CN" dirty="0"/>
                    <a:t>(3)</a:t>
                  </a:r>
                  <a:r>
                    <a:rPr lang="zh-CN" altLang="en-US" dirty="0"/>
                    <a:t>式</a:t>
                  </a:r>
                  <a:endParaRPr lang="en-US" altLang="zh-CN" dirty="0"/>
                </a:p>
                <a:p>
                  <a:pPr>
                    <a:lnSpc>
                      <a:spcPct val="12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altLang="zh-CN" dirty="0"/>
                </a:p>
                <a:p>
                  <a:pPr>
                    <a:lnSpc>
                      <a:spcPct val="125000"/>
                    </a:lnSpc>
                  </a:pPr>
                  <a:r>
                    <a:rPr lang="zh-CN" altLang="en-US" dirty="0"/>
                    <a:t>即得</a:t>
                  </a:r>
                  <a:endParaRPr lang="en-US" altLang="zh-CN" dirty="0"/>
                </a:p>
                <a:p>
                  <a:pPr>
                    <a:lnSpc>
                      <a:spcPct val="125000"/>
                    </a:lnSpc>
                  </a:pPr>
                  <a:endParaRPr lang="en-US" altLang="zh-CN" dirty="0"/>
                </a:p>
                <a:p>
                  <a:pPr>
                    <a:lnSpc>
                      <a:spcPct val="125000"/>
                    </a:lnSpc>
                  </a:pPr>
                  <a:endParaRPr lang="en-US" altLang="zh-CN" dirty="0"/>
                </a:p>
                <a:p>
                  <a:pPr>
                    <a:lnSpc>
                      <a:spcPct val="125000"/>
                    </a:lnSpc>
                  </a:pPr>
                  <a:endParaRPr lang="en-US" altLang="zh-CN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D7A757A-7CD4-4EBD-936C-5BF9ABD01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51" y="2172470"/>
                  <a:ext cx="6355269" cy="5069529"/>
                </a:xfrm>
                <a:prstGeom prst="rect">
                  <a:avLst/>
                </a:prstGeom>
                <a:blipFill>
                  <a:blip r:embed="rId3"/>
                  <a:stretch>
                    <a:fillRect l="-1438" t="-4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箭头: 右 1">
              <a:extLst>
                <a:ext uri="{FF2B5EF4-FFF2-40B4-BE49-F238E27FC236}">
                  <a16:creationId xmlns:a16="http://schemas.microsoft.com/office/drawing/2014/main" id="{06CC29A3-95B6-4A89-8F3F-A42919BE8A13}"/>
                </a:ext>
              </a:extLst>
            </p:cNvPr>
            <p:cNvSpPr/>
            <p:nvPr/>
          </p:nvSpPr>
          <p:spPr>
            <a:xfrm>
              <a:off x="2600585" y="2885624"/>
              <a:ext cx="323273" cy="3125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箭头: 右 29">
              <a:extLst>
                <a:ext uri="{FF2B5EF4-FFF2-40B4-BE49-F238E27FC236}">
                  <a16:creationId xmlns:a16="http://schemas.microsoft.com/office/drawing/2014/main" id="{1CA587B1-0076-49E7-9C03-EF1AEE6859FD}"/>
                </a:ext>
              </a:extLst>
            </p:cNvPr>
            <p:cNvSpPr/>
            <p:nvPr/>
          </p:nvSpPr>
          <p:spPr>
            <a:xfrm>
              <a:off x="2354753" y="3553640"/>
              <a:ext cx="323273" cy="3125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78F59A0-EE06-4EF8-AD39-2EAABE9B9596}"/>
                  </a:ext>
                </a:extLst>
              </p:cNvPr>
              <p:cNvSpPr txBox="1"/>
              <p:nvPr/>
            </p:nvSpPr>
            <p:spPr>
              <a:xfrm>
                <a:off x="-91895" y="5776981"/>
                <a:ext cx="9252328" cy="9256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78F59A0-EE06-4EF8-AD39-2EAABE9B9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895" y="5776981"/>
                <a:ext cx="9252328" cy="9256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516B9CD2-4D8D-4208-BD53-DC0D601612F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57" y="408040"/>
            <a:ext cx="5265824" cy="574635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148BAE0-8CA2-4FF2-8179-48D58690AA8B}"/>
              </a:ext>
            </a:extLst>
          </p:cNvPr>
          <p:cNvCxnSpPr>
            <a:cxnSpLocks/>
          </p:cNvCxnSpPr>
          <p:nvPr/>
        </p:nvCxnSpPr>
        <p:spPr>
          <a:xfrm>
            <a:off x="9014690" y="3546763"/>
            <a:ext cx="56341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970DAE-26F8-4354-B8FB-4B8C4883F88E}"/>
                  </a:ext>
                </a:extLst>
              </p:cNvPr>
              <p:cNvSpPr txBox="1"/>
              <p:nvPr/>
            </p:nvSpPr>
            <p:spPr>
              <a:xfrm>
                <a:off x="9578109" y="3198167"/>
                <a:ext cx="5202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970DAE-26F8-4354-B8FB-4B8C4883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109" y="3198167"/>
                <a:ext cx="52021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49F077E-125B-433D-AE0E-A98F6A9DC33E}"/>
              </a:ext>
            </a:extLst>
          </p:cNvPr>
          <p:cNvCxnSpPr>
            <a:cxnSpLocks/>
          </p:cNvCxnSpPr>
          <p:nvPr/>
        </p:nvCxnSpPr>
        <p:spPr>
          <a:xfrm>
            <a:off x="10275453" y="4715163"/>
            <a:ext cx="56341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4D0D2C-8407-4C49-9FDC-92ADCCE32A6A}"/>
                  </a:ext>
                </a:extLst>
              </p:cNvPr>
              <p:cNvSpPr txBox="1"/>
              <p:nvPr/>
            </p:nvSpPr>
            <p:spPr>
              <a:xfrm>
                <a:off x="10838872" y="4484330"/>
                <a:ext cx="5202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B4D0D2C-8407-4C49-9FDC-92ADCCE32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872" y="4484330"/>
                <a:ext cx="52021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19EBAD2-1555-47A7-BA94-7FFED8E948CC}"/>
              </a:ext>
            </a:extLst>
          </p:cNvPr>
          <p:cNvCxnSpPr>
            <a:cxnSpLocks/>
          </p:cNvCxnSpPr>
          <p:nvPr/>
        </p:nvCxnSpPr>
        <p:spPr>
          <a:xfrm flipV="1">
            <a:off x="8986978" y="2974109"/>
            <a:ext cx="0" cy="57727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F9F0FE6-F263-4592-BC70-F5F09F978873}"/>
                  </a:ext>
                </a:extLst>
              </p:cNvPr>
              <p:cNvSpPr txBox="1"/>
              <p:nvPr/>
            </p:nvSpPr>
            <p:spPr>
              <a:xfrm>
                <a:off x="8909560" y="2849572"/>
                <a:ext cx="520218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F9F0FE6-F263-4592-BC70-F5F09F978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560" y="2849572"/>
                <a:ext cx="520218" cy="490840"/>
              </a:xfrm>
              <a:prstGeom prst="rect">
                <a:avLst/>
              </a:prstGeom>
              <a:blipFill>
                <a:blip r:embed="rId8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CF5A142-4EF7-4140-BD38-3E98965B2580}"/>
              </a:ext>
            </a:extLst>
          </p:cNvPr>
          <p:cNvCxnSpPr>
            <a:cxnSpLocks/>
          </p:cNvCxnSpPr>
          <p:nvPr/>
        </p:nvCxnSpPr>
        <p:spPr>
          <a:xfrm flipH="1">
            <a:off x="8707941" y="3026307"/>
            <a:ext cx="265636" cy="26372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88838D9-4435-4033-8B4E-F73687F2D144}"/>
              </a:ext>
            </a:extLst>
          </p:cNvPr>
          <p:cNvCxnSpPr>
            <a:cxnSpLocks/>
          </p:cNvCxnSpPr>
          <p:nvPr/>
        </p:nvCxnSpPr>
        <p:spPr>
          <a:xfrm flipH="1">
            <a:off x="9296399" y="3546763"/>
            <a:ext cx="281710" cy="31942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B4CB38A-1A8B-4D92-B063-0F16AF61CF21}"/>
              </a:ext>
            </a:extLst>
          </p:cNvPr>
          <p:cNvCxnSpPr>
            <a:cxnSpLocks/>
          </p:cNvCxnSpPr>
          <p:nvPr/>
        </p:nvCxnSpPr>
        <p:spPr>
          <a:xfrm flipH="1">
            <a:off x="10571451" y="4736731"/>
            <a:ext cx="230622" cy="275938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A26B391-481B-45F8-A055-DA0F3B2F6F7D}"/>
              </a:ext>
            </a:extLst>
          </p:cNvPr>
          <p:cNvCxnSpPr>
            <a:cxnSpLocks/>
          </p:cNvCxnSpPr>
          <p:nvPr/>
        </p:nvCxnSpPr>
        <p:spPr>
          <a:xfrm flipH="1" flipV="1">
            <a:off x="8707941" y="3267675"/>
            <a:ext cx="274415" cy="27982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CE19296-8809-4CDC-A475-B98E560F44EC}"/>
              </a:ext>
            </a:extLst>
          </p:cNvPr>
          <p:cNvCxnSpPr>
            <a:cxnSpLocks/>
          </p:cNvCxnSpPr>
          <p:nvPr/>
        </p:nvCxnSpPr>
        <p:spPr>
          <a:xfrm>
            <a:off x="8989826" y="3546762"/>
            <a:ext cx="334275" cy="31942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2C567CA-D52E-4E06-BCB2-D57E39024DDB}"/>
              </a:ext>
            </a:extLst>
          </p:cNvPr>
          <p:cNvCxnSpPr>
            <a:cxnSpLocks/>
          </p:cNvCxnSpPr>
          <p:nvPr/>
        </p:nvCxnSpPr>
        <p:spPr>
          <a:xfrm>
            <a:off x="10238654" y="4715162"/>
            <a:ext cx="318508" cy="29750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2C33F3B-7E0C-4D2A-8466-E8DFA4A8CB0D}"/>
                  </a:ext>
                </a:extLst>
              </p:cNvPr>
              <p:cNvSpPr txBox="1"/>
              <p:nvPr/>
            </p:nvSpPr>
            <p:spPr>
              <a:xfrm>
                <a:off x="9805361" y="5056627"/>
                <a:ext cx="118509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func>
                        <m:func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2C33F3B-7E0C-4D2A-8466-E8DFA4A8C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361" y="5056627"/>
                <a:ext cx="118509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2CC198E-68DD-484E-91DE-63D6C716588D}"/>
                  </a:ext>
                </a:extLst>
              </p:cNvPr>
              <p:cNvSpPr txBox="1"/>
              <p:nvPr/>
            </p:nvSpPr>
            <p:spPr>
              <a:xfrm>
                <a:off x="7063934" y="3180357"/>
                <a:ext cx="2218610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2CC198E-68DD-484E-91DE-63D6C7165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934" y="3180357"/>
                <a:ext cx="2218610" cy="424283"/>
              </a:xfrm>
              <a:prstGeom prst="rect">
                <a:avLst/>
              </a:prstGeom>
              <a:blipFill>
                <a:blip r:embed="rId10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5BE0D52-8E75-4B4D-A58C-A354576AABDB}"/>
                  </a:ext>
                </a:extLst>
              </p:cNvPr>
              <p:cNvSpPr txBox="1"/>
              <p:nvPr/>
            </p:nvSpPr>
            <p:spPr>
              <a:xfrm>
                <a:off x="8320472" y="3703998"/>
                <a:ext cx="117817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5BE0D52-8E75-4B4D-A58C-A354576AA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472" y="3703998"/>
                <a:ext cx="117817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BD9CC466-BC47-4836-96C2-ABBA8BA72D42}"/>
              </a:ext>
            </a:extLst>
          </p:cNvPr>
          <p:cNvGrpSpPr/>
          <p:nvPr/>
        </p:nvGrpSpPr>
        <p:grpSpPr>
          <a:xfrm>
            <a:off x="8083061" y="2366863"/>
            <a:ext cx="209848" cy="209848"/>
            <a:chOff x="6350647" y="1981847"/>
            <a:chExt cx="209848" cy="209848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2F3AAE7-444D-446D-8F9D-021D408549EF}"/>
                </a:ext>
              </a:extLst>
            </p:cNvPr>
            <p:cNvCxnSpPr>
              <a:cxnSpLocks/>
            </p:cNvCxnSpPr>
            <p:nvPr/>
          </p:nvCxnSpPr>
          <p:spPr>
            <a:xfrm>
              <a:off x="6350647" y="2086771"/>
              <a:ext cx="209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A3725F0-3911-403C-B0EB-A1FE6B4C398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50647" y="2086771"/>
              <a:ext cx="2098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0D898EE-2965-4425-904C-023A300BC280}"/>
              </a:ext>
            </a:extLst>
          </p:cNvPr>
          <p:cNvCxnSpPr>
            <a:cxnSpLocks/>
          </p:cNvCxnSpPr>
          <p:nvPr/>
        </p:nvCxnSpPr>
        <p:spPr>
          <a:xfrm>
            <a:off x="11458952" y="5736842"/>
            <a:ext cx="20984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233E56C-5BE0-4AB3-B964-3BCE6DF6DBF9}"/>
              </a:ext>
            </a:extLst>
          </p:cNvPr>
          <p:cNvCxnSpPr>
            <a:cxnSpLocks/>
          </p:cNvCxnSpPr>
          <p:nvPr/>
        </p:nvCxnSpPr>
        <p:spPr>
          <a:xfrm flipH="1" flipV="1">
            <a:off x="8857237" y="1754031"/>
            <a:ext cx="828646" cy="759927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197F156-05FB-46EF-9F9D-0DCAC6F8B212}"/>
              </a:ext>
            </a:extLst>
          </p:cNvPr>
          <p:cNvCxnSpPr>
            <a:cxnSpLocks/>
          </p:cNvCxnSpPr>
          <p:nvPr/>
        </p:nvCxnSpPr>
        <p:spPr>
          <a:xfrm>
            <a:off x="9035653" y="1934082"/>
            <a:ext cx="428044" cy="404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DFC96A6-2A78-4A7E-963D-696CA75932D6}"/>
              </a:ext>
            </a:extLst>
          </p:cNvPr>
          <p:cNvCxnSpPr>
            <a:cxnSpLocks/>
          </p:cNvCxnSpPr>
          <p:nvPr/>
        </p:nvCxnSpPr>
        <p:spPr>
          <a:xfrm flipH="1">
            <a:off x="9058464" y="2366863"/>
            <a:ext cx="405233" cy="402319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B2F703D-D7E1-41F6-A499-AC852ADBE473}"/>
                  </a:ext>
                </a:extLst>
              </p:cNvPr>
              <p:cNvSpPr txBox="1"/>
              <p:nvPr/>
            </p:nvSpPr>
            <p:spPr>
              <a:xfrm>
                <a:off x="9035653" y="1712048"/>
                <a:ext cx="11594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B2F703D-D7E1-41F6-A499-AC852ADB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653" y="1712048"/>
                <a:ext cx="115942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5FD1334-A7F8-4483-84F1-2BF4E8E3EEF5}"/>
              </a:ext>
            </a:extLst>
          </p:cNvPr>
          <p:cNvCxnSpPr>
            <a:cxnSpLocks/>
          </p:cNvCxnSpPr>
          <p:nvPr/>
        </p:nvCxnSpPr>
        <p:spPr>
          <a:xfrm flipH="1" flipV="1">
            <a:off x="7842128" y="3544453"/>
            <a:ext cx="1144850" cy="22358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859B36B7-C456-4731-9506-5D1C6E02C714}"/>
              </a:ext>
            </a:extLst>
          </p:cNvPr>
          <p:cNvCxnSpPr>
            <a:cxnSpLocks/>
          </p:cNvCxnSpPr>
          <p:nvPr/>
        </p:nvCxnSpPr>
        <p:spPr>
          <a:xfrm flipV="1">
            <a:off x="9005912" y="3551381"/>
            <a:ext cx="0" cy="791687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22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83F24F-8B33-4BD4-9245-5DBA6D1858F3}"/>
              </a:ext>
            </a:extLst>
          </p:cNvPr>
          <p:cNvSpPr txBox="1"/>
          <p:nvPr/>
        </p:nvSpPr>
        <p:spPr>
          <a:xfrm>
            <a:off x="3996885" y="3044279"/>
            <a:ext cx="4198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0000"/>
                </a:solidFill>
              </a:rPr>
              <a:t>第</a:t>
            </a:r>
            <a:r>
              <a:rPr lang="en-US" altLang="zh-CN" sz="4400" b="1" dirty="0">
                <a:solidFill>
                  <a:srgbClr val="FF0000"/>
                </a:solidFill>
              </a:rPr>
              <a:t>5</a:t>
            </a:r>
            <a:r>
              <a:rPr lang="zh-CN" altLang="en-US" sz="4400" b="1" dirty="0">
                <a:solidFill>
                  <a:srgbClr val="FF0000"/>
                </a:solidFill>
              </a:rPr>
              <a:t>周作业</a:t>
            </a:r>
            <a:r>
              <a:rPr lang="en-US" altLang="zh-CN" sz="4400" b="1" dirty="0">
                <a:solidFill>
                  <a:srgbClr val="FF0000"/>
                </a:solidFill>
              </a:rPr>
              <a:t>(W5)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96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BBAFCC-5D0A-48F7-BBE5-4779F2F7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14" y="0"/>
            <a:ext cx="8067160" cy="674001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C715E51-4423-417C-8758-19182FCD5CB3}"/>
              </a:ext>
            </a:extLst>
          </p:cNvPr>
          <p:cNvCxnSpPr/>
          <p:nvPr/>
        </p:nvCxnSpPr>
        <p:spPr>
          <a:xfrm>
            <a:off x="5179102" y="5276538"/>
            <a:ext cx="4901484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B99E4BE-D402-4724-8A99-946CB3EADCE0}"/>
              </a:ext>
            </a:extLst>
          </p:cNvPr>
          <p:cNvCxnSpPr>
            <a:cxnSpLocks/>
          </p:cNvCxnSpPr>
          <p:nvPr/>
        </p:nvCxnSpPr>
        <p:spPr>
          <a:xfrm>
            <a:off x="2176073" y="5571345"/>
            <a:ext cx="3302832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11421075-5DF7-4609-B496-8BA493C83E52}"/>
              </a:ext>
            </a:extLst>
          </p:cNvPr>
          <p:cNvSpPr/>
          <p:nvPr/>
        </p:nvSpPr>
        <p:spPr>
          <a:xfrm>
            <a:off x="2111413" y="5314014"/>
            <a:ext cx="871629" cy="25336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10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E39D6DAB-D4C4-47FA-BA0D-5E5477DB2A43}"/>
              </a:ext>
            </a:extLst>
          </p:cNvPr>
          <p:cNvGrpSpPr/>
          <p:nvPr/>
        </p:nvGrpSpPr>
        <p:grpSpPr>
          <a:xfrm>
            <a:off x="231721" y="125836"/>
            <a:ext cx="11870604" cy="2167551"/>
            <a:chOff x="120885" y="4707072"/>
            <a:chExt cx="11870604" cy="2167551"/>
          </a:xfrm>
        </p:grpSpPr>
        <p:grpSp>
          <p:nvGrpSpPr>
            <p:cNvPr id="53" name="Group 67">
              <a:extLst>
                <a:ext uri="{FF2B5EF4-FFF2-40B4-BE49-F238E27FC236}">
                  <a16:creationId xmlns:a16="http://schemas.microsoft.com/office/drawing/2014/main" id="{772D7431-2019-4EB7-A094-3A4577015D8E}"/>
                </a:ext>
              </a:extLst>
            </p:cNvPr>
            <p:cNvGrpSpPr/>
            <p:nvPr/>
          </p:nvGrpSpPr>
          <p:grpSpPr>
            <a:xfrm>
              <a:off x="7359347" y="4707072"/>
              <a:ext cx="3993280" cy="2167551"/>
              <a:chOff x="7359347" y="4707072"/>
              <a:chExt cx="3993280" cy="2167551"/>
            </a:xfrm>
          </p:grpSpPr>
          <p:cxnSp>
            <p:nvCxnSpPr>
              <p:cNvPr id="58" name="Straight Connector 31">
                <a:extLst>
                  <a:ext uri="{FF2B5EF4-FFF2-40B4-BE49-F238E27FC236}">
                    <a16:creationId xmlns:a16="http://schemas.microsoft.com/office/drawing/2014/main" id="{2F66604B-E30E-43F2-945B-8C8FD12A1E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196" y="6377414"/>
                <a:ext cx="291335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33">
                <a:extLst>
                  <a:ext uri="{FF2B5EF4-FFF2-40B4-BE49-F238E27FC236}">
                    <a16:creationId xmlns:a16="http://schemas.microsoft.com/office/drawing/2014/main" id="{1A96C78C-3A9F-4FE8-921F-5F8F8FFDD4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7921" y="5879909"/>
                <a:ext cx="680706" cy="478616"/>
              </a:xfrm>
              <a:prstGeom prst="line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Snip Diagonal Corner Rectangle 35">
                <a:extLst>
                  <a:ext uri="{FF2B5EF4-FFF2-40B4-BE49-F238E27FC236}">
                    <a16:creationId xmlns:a16="http://schemas.microsoft.com/office/drawing/2014/main" id="{35BA74A2-5352-494A-ADD9-F63DA6914619}"/>
                  </a:ext>
                </a:extLst>
              </p:cNvPr>
              <p:cNvSpPr/>
              <p:nvPr/>
            </p:nvSpPr>
            <p:spPr>
              <a:xfrm rot="6068553">
                <a:off x="7762774" y="6215737"/>
                <a:ext cx="246844" cy="223151"/>
              </a:xfrm>
              <a:prstGeom prst="snip2DiagRect">
                <a:avLst>
                  <a:gd name="adj1" fmla="val 0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Snip Diagonal Corner Rectangle 36">
                <a:extLst>
                  <a:ext uri="{FF2B5EF4-FFF2-40B4-BE49-F238E27FC236}">
                    <a16:creationId xmlns:a16="http://schemas.microsoft.com/office/drawing/2014/main" id="{E298CD84-E124-4E56-A4EC-144975D5996C}"/>
                  </a:ext>
                </a:extLst>
              </p:cNvPr>
              <p:cNvSpPr/>
              <p:nvPr/>
            </p:nvSpPr>
            <p:spPr>
              <a:xfrm rot="1516409">
                <a:off x="10653331" y="6212475"/>
                <a:ext cx="246844" cy="223151"/>
              </a:xfrm>
              <a:prstGeom prst="snip2DiagRect">
                <a:avLst>
                  <a:gd name="adj1" fmla="val 0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37">
                <a:extLst>
                  <a:ext uri="{FF2B5EF4-FFF2-40B4-BE49-F238E27FC236}">
                    <a16:creationId xmlns:a16="http://schemas.microsoft.com/office/drawing/2014/main" id="{CC7B1012-9581-4E44-A389-2619DFC840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03821" y="5589193"/>
                <a:ext cx="414669" cy="625965"/>
              </a:xfrm>
              <a:prstGeom prst="line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40">
                <a:extLst>
                  <a:ext uri="{FF2B5EF4-FFF2-40B4-BE49-F238E27FC236}">
                    <a16:creationId xmlns:a16="http://schemas.microsoft.com/office/drawing/2014/main" id="{1862069A-3E6A-4636-ACFC-4DD0EA5DD1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08221" y="4707072"/>
                <a:ext cx="2078092" cy="151796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44">
                <a:extLst>
                  <a:ext uri="{FF2B5EF4-FFF2-40B4-BE49-F238E27FC236}">
                    <a16:creationId xmlns:a16="http://schemas.microsoft.com/office/drawing/2014/main" id="{AF0D73CA-2F3A-41A0-B3DE-D392E9FEC6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4587" y="4728048"/>
                <a:ext cx="1004937" cy="144241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49">
                    <a:extLst>
                      <a:ext uri="{FF2B5EF4-FFF2-40B4-BE49-F238E27FC236}">
                        <a16:creationId xmlns:a16="http://schemas.microsoft.com/office/drawing/2014/main" id="{46D2FF5F-7D4F-4A26-A4AB-ED3A1197A601}"/>
                      </a:ext>
                    </a:extLst>
                  </p:cNvPr>
                  <p:cNvSpPr txBox="1"/>
                  <p:nvPr/>
                </p:nvSpPr>
                <p:spPr>
                  <a:xfrm>
                    <a:off x="7989051" y="5698118"/>
                    <a:ext cx="31777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BC6CD62-3F6A-944F-A3DC-D61AB9FBC0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9051" y="5698118"/>
                    <a:ext cx="31777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692" r="-384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50">
                    <a:extLst>
                      <a:ext uri="{FF2B5EF4-FFF2-40B4-BE49-F238E27FC236}">
                        <a16:creationId xmlns:a16="http://schemas.microsoft.com/office/drawing/2014/main" id="{167ADE7C-1FEF-4EAD-BD81-E5D53B39910B}"/>
                      </a:ext>
                    </a:extLst>
                  </p:cNvPr>
                  <p:cNvSpPr txBox="1"/>
                  <p:nvPr/>
                </p:nvSpPr>
                <p:spPr>
                  <a:xfrm>
                    <a:off x="10551575" y="5688975"/>
                    <a:ext cx="33695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DC9CF67-080B-FA48-A386-EFE9749C6E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1575" y="5688975"/>
                    <a:ext cx="33695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7407" r="-370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Arc 51">
                <a:extLst>
                  <a:ext uri="{FF2B5EF4-FFF2-40B4-BE49-F238E27FC236}">
                    <a16:creationId xmlns:a16="http://schemas.microsoft.com/office/drawing/2014/main" id="{7E51738B-1EF7-48E7-A577-4EB3ADC47AAE}"/>
                  </a:ext>
                </a:extLst>
              </p:cNvPr>
              <p:cNvSpPr/>
              <p:nvPr/>
            </p:nvSpPr>
            <p:spPr>
              <a:xfrm rot="3340846">
                <a:off x="7359347" y="5866850"/>
                <a:ext cx="914400" cy="914400"/>
              </a:xfrm>
              <a:prstGeom prst="arc">
                <a:avLst>
                  <a:gd name="adj1" fmla="val 16200000"/>
                  <a:gd name="adj2" fmla="val 18644647"/>
                </a:avLst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Arc 52">
                <a:extLst>
                  <a:ext uri="{FF2B5EF4-FFF2-40B4-BE49-F238E27FC236}">
                    <a16:creationId xmlns:a16="http://schemas.microsoft.com/office/drawing/2014/main" id="{37DF4D61-8A0B-4248-8079-27469E474439}"/>
                  </a:ext>
                </a:extLst>
              </p:cNvPr>
              <p:cNvSpPr/>
              <p:nvPr/>
            </p:nvSpPr>
            <p:spPr>
              <a:xfrm rot="15626492">
                <a:off x="10438227" y="5865635"/>
                <a:ext cx="914400" cy="914400"/>
              </a:xfrm>
              <a:prstGeom prst="arc">
                <a:avLst>
                  <a:gd name="adj1" fmla="val 16200000"/>
                  <a:gd name="adj2" fmla="val 19646755"/>
                </a:avLst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53">
                <a:extLst>
                  <a:ext uri="{FF2B5EF4-FFF2-40B4-BE49-F238E27FC236}">
                    <a16:creationId xmlns:a16="http://schemas.microsoft.com/office/drawing/2014/main" id="{E0123092-EE01-45A9-A777-89D63BFD1968}"/>
                  </a:ext>
                </a:extLst>
              </p:cNvPr>
              <p:cNvSpPr txBox="1"/>
              <p:nvPr/>
            </p:nvSpPr>
            <p:spPr>
              <a:xfrm>
                <a:off x="7456934" y="6183415"/>
                <a:ext cx="3626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A</a:t>
                </a:r>
              </a:p>
            </p:txBody>
          </p:sp>
          <p:sp>
            <p:nvSpPr>
              <p:cNvPr id="70" name="TextBox 54">
                <a:extLst>
                  <a:ext uri="{FF2B5EF4-FFF2-40B4-BE49-F238E27FC236}">
                    <a16:creationId xmlns:a16="http://schemas.microsoft.com/office/drawing/2014/main" id="{1BF02A53-211A-4DE3-8CED-1636A6FD8AA4}"/>
                  </a:ext>
                </a:extLst>
              </p:cNvPr>
              <p:cNvSpPr txBox="1"/>
              <p:nvPr/>
            </p:nvSpPr>
            <p:spPr>
              <a:xfrm>
                <a:off x="10887341" y="6213900"/>
                <a:ext cx="3513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B</a:t>
                </a:r>
              </a:p>
            </p:txBody>
          </p:sp>
          <p:cxnSp>
            <p:nvCxnSpPr>
              <p:cNvPr id="71" name="Straight Connector 56">
                <a:extLst>
                  <a:ext uri="{FF2B5EF4-FFF2-40B4-BE49-F238E27FC236}">
                    <a16:creationId xmlns:a16="http://schemas.microsoft.com/office/drawing/2014/main" id="{5F8C5972-0EC4-4E46-9F26-E781C75C571B}"/>
                  </a:ext>
                </a:extLst>
              </p:cNvPr>
              <p:cNvCxnSpPr>
                <a:cxnSpLocks/>
                <a:stCxn id="69" idx="3"/>
              </p:cNvCxnSpPr>
              <p:nvPr/>
            </p:nvCxnSpPr>
            <p:spPr>
              <a:xfrm>
                <a:off x="7819534" y="6414248"/>
                <a:ext cx="6858" cy="36046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58">
                <a:extLst>
                  <a:ext uri="{FF2B5EF4-FFF2-40B4-BE49-F238E27FC236}">
                    <a16:creationId xmlns:a16="http://schemas.microsoft.com/office/drawing/2014/main" id="{F72874A8-69DA-45D9-A08B-16379511B4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00958" y="6436597"/>
                <a:ext cx="6858" cy="36046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61">
                <a:extLst>
                  <a:ext uri="{FF2B5EF4-FFF2-40B4-BE49-F238E27FC236}">
                    <a16:creationId xmlns:a16="http://schemas.microsoft.com/office/drawing/2014/main" id="{DBAB08E2-85BE-47EF-B2C7-26BEBE7AA3E8}"/>
                  </a:ext>
                </a:extLst>
              </p:cNvPr>
              <p:cNvCxnSpPr/>
              <p:nvPr/>
            </p:nvCxnSpPr>
            <p:spPr>
              <a:xfrm flipH="1">
                <a:off x="7787921" y="6594482"/>
                <a:ext cx="12791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62">
                <a:extLst>
                  <a:ext uri="{FF2B5EF4-FFF2-40B4-BE49-F238E27FC236}">
                    <a16:creationId xmlns:a16="http://schemas.microsoft.com/office/drawing/2014/main" id="{2B2364EF-D64C-4C03-9F58-E2EB194AC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3428" y="6634300"/>
                <a:ext cx="10843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64">
                <a:extLst>
                  <a:ext uri="{FF2B5EF4-FFF2-40B4-BE49-F238E27FC236}">
                    <a16:creationId xmlns:a16="http://schemas.microsoft.com/office/drawing/2014/main" id="{081477CC-3708-4508-B618-25DEC38FE03E}"/>
                  </a:ext>
                </a:extLst>
              </p:cNvPr>
              <p:cNvSpPr txBox="1"/>
              <p:nvPr/>
            </p:nvSpPr>
            <p:spPr>
              <a:xfrm>
                <a:off x="9225126" y="6412958"/>
                <a:ext cx="3513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65">
                    <a:extLst>
                      <a:ext uri="{FF2B5EF4-FFF2-40B4-BE49-F238E27FC236}">
                        <a16:creationId xmlns:a16="http://schemas.microsoft.com/office/drawing/2014/main" id="{EC57B6F5-3CC3-4EA7-81F8-A8BEEEDE582F}"/>
                      </a:ext>
                    </a:extLst>
                  </p:cNvPr>
                  <p:cNvSpPr txBox="1"/>
                  <p:nvPr/>
                </p:nvSpPr>
                <p:spPr>
                  <a:xfrm>
                    <a:off x="8283791" y="6015058"/>
                    <a:ext cx="21935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148108FC-6B7A-5042-88F7-586EAB4B7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3791" y="6015058"/>
                    <a:ext cx="219354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526" r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66">
                    <a:extLst>
                      <a:ext uri="{FF2B5EF4-FFF2-40B4-BE49-F238E27FC236}">
                        <a16:creationId xmlns:a16="http://schemas.microsoft.com/office/drawing/2014/main" id="{55E21AB2-53B9-42DD-882F-98A120A3AE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6243" y="5958760"/>
                    <a:ext cx="22095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4FD1ABC-4292-6547-8717-FE934A8D9A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76243" y="5958760"/>
                    <a:ext cx="220958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1579" r="-31579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TextBox 68">
              <a:extLst>
                <a:ext uri="{FF2B5EF4-FFF2-40B4-BE49-F238E27FC236}">
                  <a16:creationId xmlns:a16="http://schemas.microsoft.com/office/drawing/2014/main" id="{48CF5489-5EBF-4CC3-BF12-57D4C96A3370}"/>
                </a:ext>
              </a:extLst>
            </p:cNvPr>
            <p:cNvSpPr txBox="1"/>
            <p:nvPr/>
          </p:nvSpPr>
          <p:spPr>
            <a:xfrm>
              <a:off x="10485949" y="5229868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（题</a:t>
              </a:r>
              <a:r>
                <a:rPr lang="en-US" altLang="zh-CN" dirty="0"/>
                <a:t>S2.4</a:t>
              </a:r>
              <a:r>
                <a:rPr lang="zh-CN" altLang="en-US" dirty="0"/>
                <a:t>图）</a:t>
              </a:r>
              <a:endParaRPr lang="en-US" dirty="0"/>
            </a:p>
          </p:txBody>
        </p:sp>
        <p:sp>
          <p:nvSpPr>
            <p:cNvPr id="55" name="TextBox 69">
              <a:extLst>
                <a:ext uri="{FF2B5EF4-FFF2-40B4-BE49-F238E27FC236}">
                  <a16:creationId xmlns:a16="http://schemas.microsoft.com/office/drawing/2014/main" id="{4ACE1069-9B98-4D59-A90D-AA9C63695285}"/>
                </a:ext>
              </a:extLst>
            </p:cNvPr>
            <p:cNvSpPr txBox="1"/>
            <p:nvPr/>
          </p:nvSpPr>
          <p:spPr>
            <a:xfrm>
              <a:off x="120885" y="5173930"/>
              <a:ext cx="8441735" cy="1154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300" b="1" dirty="0">
                  <a:solidFill>
                    <a:srgbClr val="FF0000"/>
                  </a:solidFill>
                </a:rPr>
                <a:t>[S2.4] </a:t>
              </a:r>
              <a:r>
                <a:rPr lang="zh-CN" altLang="en-US" sz="2300" dirty="0"/>
                <a:t>如题</a:t>
              </a:r>
              <a:r>
                <a:rPr lang="en-US" altLang="zh-CN" sz="2300" dirty="0"/>
                <a:t>4</a:t>
              </a:r>
              <a:r>
                <a:rPr lang="zh-CN" altLang="en-US" sz="2300" dirty="0"/>
                <a:t>图所示，两船</a:t>
              </a:r>
              <a:r>
                <a:rPr lang="en-US" altLang="zh-CN" sz="2300" dirty="0"/>
                <a:t>A</a:t>
              </a:r>
              <a:r>
                <a:rPr lang="zh-CN" altLang="en-US" sz="2300" dirty="0"/>
                <a:t>和</a:t>
              </a:r>
              <a:r>
                <a:rPr lang="en-US" altLang="zh-CN" sz="2300" dirty="0"/>
                <a:t>B</a:t>
              </a:r>
              <a:r>
                <a:rPr lang="zh-CN" altLang="en-US" sz="2300" dirty="0"/>
                <a:t>相距</a:t>
              </a:r>
              <a:r>
                <a:rPr lang="en-US" altLang="zh-CN" sz="2300" dirty="0"/>
                <a:t>R</a:t>
              </a:r>
              <a:r>
                <a:rPr lang="zh-CN" altLang="en-US" sz="2300" dirty="0"/>
                <a:t>，分别以速度      和        匀速</a:t>
              </a:r>
              <a:endParaRPr lang="en-US" altLang="zh-CN" sz="2300" dirty="0"/>
            </a:p>
            <a:p>
              <a:r>
                <a:rPr lang="zh-CN" altLang="en-US" sz="2300" dirty="0"/>
                <a:t>直线行驶，它们会不会相撞？若不相撞，求两船相靠最近</a:t>
              </a:r>
              <a:endParaRPr lang="en-US" altLang="zh-CN" sz="2300" dirty="0"/>
            </a:p>
            <a:p>
              <a:r>
                <a:rPr lang="zh-CN" altLang="en-US" sz="2300" dirty="0"/>
                <a:t>的距离。图中 </a:t>
              </a:r>
              <a:r>
                <a:rPr lang="en-US" altLang="zh-CN" sz="2300" dirty="0">
                  <a:latin typeface="Symbol" pitchFamily="2" charset="2"/>
                </a:rPr>
                <a:t>a </a:t>
              </a:r>
              <a:r>
                <a:rPr lang="zh-CN" altLang="en-US" sz="2300" dirty="0"/>
                <a:t>和 </a:t>
              </a:r>
              <a:r>
                <a:rPr lang="en-US" altLang="zh-CN" sz="2300" dirty="0">
                  <a:latin typeface="Symbol" pitchFamily="2" charset="2"/>
                </a:rPr>
                <a:t>b </a:t>
              </a:r>
              <a:r>
                <a:rPr lang="zh-CN" altLang="en-US" sz="2300" dirty="0"/>
                <a:t>为已知。</a:t>
              </a:r>
              <a:endParaRPr lang="en-US" sz="23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70">
                  <a:extLst>
                    <a:ext uri="{FF2B5EF4-FFF2-40B4-BE49-F238E27FC236}">
                      <a16:creationId xmlns:a16="http://schemas.microsoft.com/office/drawing/2014/main" id="{DF4C7EAA-3F02-419A-88D6-CE1BD7007194}"/>
                    </a:ext>
                  </a:extLst>
                </p:cNvPr>
                <p:cNvSpPr txBox="1"/>
                <p:nvPr/>
              </p:nvSpPr>
              <p:spPr>
                <a:xfrm>
                  <a:off x="6753210" y="5173930"/>
                  <a:ext cx="38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70">
                  <a:extLst>
                    <a:ext uri="{FF2B5EF4-FFF2-40B4-BE49-F238E27FC236}">
                      <a16:creationId xmlns:a16="http://schemas.microsoft.com/office/drawing/2014/main" id="{DF4C7EAA-3F02-419A-88D6-CE1BD70071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3210" y="5173930"/>
                  <a:ext cx="38132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1111" r="-6349"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71">
                  <a:extLst>
                    <a:ext uri="{FF2B5EF4-FFF2-40B4-BE49-F238E27FC236}">
                      <a16:creationId xmlns:a16="http://schemas.microsoft.com/office/drawing/2014/main" id="{22B2E95F-F195-40B9-98A7-27E39E60851D}"/>
                    </a:ext>
                  </a:extLst>
                </p:cNvPr>
                <p:cNvSpPr txBox="1"/>
                <p:nvPr/>
              </p:nvSpPr>
              <p:spPr>
                <a:xfrm>
                  <a:off x="7597259" y="5166968"/>
                  <a:ext cx="38132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TextBox 71">
                  <a:extLst>
                    <a:ext uri="{FF2B5EF4-FFF2-40B4-BE49-F238E27FC236}">
                      <a16:creationId xmlns:a16="http://schemas.microsoft.com/office/drawing/2014/main" id="{22B2E95F-F195-40B9-98A7-27E39E608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7259" y="5166968"/>
                  <a:ext cx="38132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4286" r="-7937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276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83F24F-8B33-4BD4-9245-5DBA6D1858F3}"/>
              </a:ext>
            </a:extLst>
          </p:cNvPr>
          <p:cNvSpPr txBox="1"/>
          <p:nvPr/>
        </p:nvSpPr>
        <p:spPr>
          <a:xfrm>
            <a:off x="3996885" y="3044279"/>
            <a:ext cx="4198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0000"/>
                </a:solidFill>
              </a:rPr>
              <a:t>第</a:t>
            </a:r>
            <a:r>
              <a:rPr lang="en-US" altLang="zh-CN" sz="4400" b="1" dirty="0">
                <a:solidFill>
                  <a:srgbClr val="FF0000"/>
                </a:solidFill>
              </a:rPr>
              <a:t>6</a:t>
            </a:r>
            <a:r>
              <a:rPr lang="zh-CN" altLang="en-US" sz="4400" b="1" dirty="0">
                <a:solidFill>
                  <a:srgbClr val="FF0000"/>
                </a:solidFill>
              </a:rPr>
              <a:t>周作业</a:t>
            </a:r>
            <a:r>
              <a:rPr lang="en-US" altLang="zh-CN" sz="4400" b="1" dirty="0">
                <a:solidFill>
                  <a:srgbClr val="FF0000"/>
                </a:solidFill>
              </a:rPr>
              <a:t>(W6)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1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EB93ADF6-2935-41A7-8D3E-E707BB30109C}"/>
              </a:ext>
            </a:extLst>
          </p:cNvPr>
          <p:cNvSpPr txBox="1"/>
          <p:nvPr/>
        </p:nvSpPr>
        <p:spPr>
          <a:xfrm>
            <a:off x="0" y="99077"/>
            <a:ext cx="112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[S6.1]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5F11A973-1945-49A5-B310-EA5D3038B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2425" y="125589"/>
                <a:ext cx="7660348" cy="89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sz="2200" dirty="0">
                    <a:solidFill>
                      <a:schemeClr val="tx1"/>
                    </a:solidFill>
                  </a:rPr>
                  <a:t>一与水平面成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</a:rPr>
                  <a:t> 角放置的梯子斜靠在光滑的墙边，当地面与梯子之间的摩擦系数 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μ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最小为多少时，梯子恰能不滑动？</a:t>
                </a:r>
                <a:endParaRPr lang="zh-CN" altLang="en-US" sz="22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5F11A973-1945-49A5-B310-EA5D3038B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2425" y="125589"/>
                <a:ext cx="7660348" cy="895630"/>
              </a:xfrm>
              <a:prstGeom prst="rect">
                <a:avLst/>
              </a:prstGeom>
              <a:blipFill>
                <a:blip r:embed="rId3"/>
                <a:stretch>
                  <a:fillRect l="-1035" t="-2041" b="-129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9AB85207-2997-4E68-BBD1-E97EA3EFD08D}"/>
              </a:ext>
            </a:extLst>
          </p:cNvPr>
          <p:cNvGrpSpPr/>
          <p:nvPr/>
        </p:nvGrpSpPr>
        <p:grpSpPr>
          <a:xfrm>
            <a:off x="8918948" y="993980"/>
            <a:ext cx="2880000" cy="4103775"/>
            <a:chOff x="8918948" y="1748064"/>
            <a:chExt cx="2880000" cy="41037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3E3383D-DCAE-44C4-81B2-6034421EF79B}"/>
                </a:ext>
              </a:extLst>
            </p:cNvPr>
            <p:cNvSpPr/>
            <p:nvPr/>
          </p:nvSpPr>
          <p:spPr>
            <a:xfrm>
              <a:off x="8918948" y="1748064"/>
              <a:ext cx="128794" cy="39188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88B9F64-1E49-486F-8CB2-B6510337739A}"/>
                </a:ext>
              </a:extLst>
            </p:cNvPr>
            <p:cNvSpPr/>
            <p:nvPr/>
          </p:nvSpPr>
          <p:spPr>
            <a:xfrm rot="5400000">
              <a:off x="10268948" y="4136921"/>
              <a:ext cx="180000" cy="28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301E9F-C210-464F-8C37-F1C4A7B4C9EB}"/>
                </a:ext>
              </a:extLst>
            </p:cNvPr>
            <p:cNvSpPr/>
            <p:nvPr/>
          </p:nvSpPr>
          <p:spPr>
            <a:xfrm rot="8753746">
              <a:off x="9943694" y="2485160"/>
              <a:ext cx="144000" cy="32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F2F4E4E-EA5B-416E-961F-4681ACBCBAD0}"/>
                </a:ext>
              </a:extLst>
            </p:cNvPr>
            <p:cNvSpPr txBox="1"/>
            <p:nvPr/>
          </p:nvSpPr>
          <p:spPr>
            <a:xfrm>
              <a:off x="9989311" y="3394596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梯长</a:t>
              </a:r>
              <a:r>
                <a:rPr lang="en-US" altLang="zh-CN" b="1" dirty="0"/>
                <a:t>L</a:t>
              </a:r>
              <a:endParaRPr lang="zh-CN" altLang="en-US" b="1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E6B0772-F69A-46F7-BCA3-D81850F67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6397" y="2801938"/>
              <a:ext cx="965309" cy="78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2AD327-8143-441A-A679-573F89B9D41E}"/>
                </a:ext>
              </a:extLst>
            </p:cNvPr>
            <p:cNvSpPr txBox="1"/>
            <p:nvPr/>
          </p:nvSpPr>
          <p:spPr>
            <a:xfrm>
              <a:off x="10099155" y="2625141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N2</a:t>
              </a:r>
              <a:endParaRPr lang="zh-CN" altLang="en-US" b="1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CDE016C-B73D-4FB7-9B53-1FF1EC47C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3565" y="5475044"/>
              <a:ext cx="8153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AEE956-4750-479B-8B7C-F819A8110CF9}"/>
                </a:ext>
              </a:extLst>
            </p:cNvPr>
            <p:cNvSpPr txBox="1"/>
            <p:nvPr/>
          </p:nvSpPr>
          <p:spPr>
            <a:xfrm>
              <a:off x="9807414" y="5285797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f</a:t>
              </a:r>
              <a:endParaRPr lang="zh-CN" altLang="en-US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96F1E44-E322-4B89-85CE-4C7F9F8FFB05}"/>
                </a:ext>
              </a:extLst>
            </p:cNvPr>
            <p:cNvCxnSpPr>
              <a:cxnSpLocks/>
            </p:cNvCxnSpPr>
            <p:nvPr/>
          </p:nvCxnSpPr>
          <p:spPr>
            <a:xfrm>
              <a:off x="9857099" y="3855662"/>
              <a:ext cx="0" cy="862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A63BDDB-B3BF-4482-8D45-3B5E6F3C78DA}"/>
                </a:ext>
              </a:extLst>
            </p:cNvPr>
            <p:cNvSpPr txBox="1"/>
            <p:nvPr/>
          </p:nvSpPr>
          <p:spPr>
            <a:xfrm>
              <a:off x="9649153" y="4718050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</a:t>
              </a:r>
              <a:endParaRPr lang="zh-CN" altLang="en-US" b="1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9853E90-21B5-416E-8D7D-4F6D5D9240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62592" y="4577763"/>
              <a:ext cx="2261" cy="9259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A1BF5CB-8E08-4ACD-97AE-FEAAF3E0BA41}"/>
                </a:ext>
              </a:extLst>
            </p:cNvPr>
            <p:cNvSpPr txBox="1"/>
            <p:nvPr/>
          </p:nvSpPr>
          <p:spPr>
            <a:xfrm>
              <a:off x="10780631" y="4208431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N1</a:t>
              </a:r>
              <a:endParaRPr lang="zh-CN" altLang="en-US" b="1" dirty="0"/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AC0C6031-AB05-49BF-9494-2787C6DEBEA0}"/>
                </a:ext>
              </a:extLst>
            </p:cNvPr>
            <p:cNvSpPr/>
            <p:nvPr/>
          </p:nvSpPr>
          <p:spPr>
            <a:xfrm rot="15608514">
              <a:off x="10688619" y="5240867"/>
              <a:ext cx="349941" cy="421134"/>
            </a:xfrm>
            <a:prstGeom prst="arc">
              <a:avLst>
                <a:gd name="adj1" fmla="val 16200000"/>
                <a:gd name="adj2" fmla="val 19643446"/>
              </a:avLst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7CCB48E-C0D9-4104-A498-80428F91C4A8}"/>
                    </a:ext>
                  </a:extLst>
                </p:cNvPr>
                <p:cNvSpPr txBox="1"/>
                <p:nvPr/>
              </p:nvSpPr>
              <p:spPr>
                <a:xfrm>
                  <a:off x="10288536" y="5068460"/>
                  <a:ext cx="393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AE73A072-190D-46AC-9C3E-7959CEC94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8536" y="5068460"/>
                  <a:ext cx="39305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35B10D4-7206-4EA8-A79E-7E7A0CEF9D0F}"/>
                </a:ext>
              </a:extLst>
            </p:cNvPr>
            <p:cNvSpPr txBox="1"/>
            <p:nvPr/>
          </p:nvSpPr>
          <p:spPr>
            <a:xfrm>
              <a:off x="10828096" y="548250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P</a:t>
              </a:r>
              <a:endParaRPr lang="zh-CN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">
                <a:extLst>
                  <a:ext uri="{FF2B5EF4-FFF2-40B4-BE49-F238E27FC236}">
                    <a16:creationId xmlns:a16="http://schemas.microsoft.com/office/drawing/2014/main" id="{5F76E838-2782-428A-8528-39A8190AB4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8178" y="1595716"/>
                <a:ext cx="7660348" cy="4031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</a:rPr>
                  <a:t>解：受力分析可得，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水平方向上：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竖直方向上：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选取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P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点为参考点，则仅有墙对梯子的支持力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和梯子自身重力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会产生力矩，当梯子恰好不发生滑动时，有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，且梯子所受合外力矩为零，即</a:t>
                </a: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联立上式，可得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num>
                      <m:den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.</a:t>
                </a:r>
                <a:endParaRPr lang="zh-CN" altLang="en-US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Text Box 2">
                <a:extLst>
                  <a:ext uri="{FF2B5EF4-FFF2-40B4-BE49-F238E27FC236}">
                    <a16:creationId xmlns:a16="http://schemas.microsoft.com/office/drawing/2014/main" id="{5F76E838-2782-428A-8528-39A8190A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178" y="1595716"/>
                <a:ext cx="7660348" cy="4031681"/>
              </a:xfrm>
              <a:prstGeom prst="rect">
                <a:avLst/>
              </a:prstGeom>
              <a:blipFill>
                <a:blip r:embed="rId5"/>
                <a:stretch>
                  <a:fillRect l="-796" t="-3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466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EB93ADF6-2935-41A7-8D3E-E707BB30109C}"/>
              </a:ext>
            </a:extLst>
          </p:cNvPr>
          <p:cNvSpPr txBox="1"/>
          <p:nvPr/>
        </p:nvSpPr>
        <p:spPr>
          <a:xfrm>
            <a:off x="0" y="99077"/>
            <a:ext cx="112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[S6.1]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5F11A973-1945-49A5-B310-EA5D3038B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2425" y="125589"/>
                <a:ext cx="7660348" cy="89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sz="2200" dirty="0">
                    <a:solidFill>
                      <a:schemeClr val="tx1"/>
                    </a:solidFill>
                  </a:rPr>
                  <a:t>一与水平面成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</a:rPr>
                  <a:t> 角放置的梯子斜靠在光滑的墙边，当地面与梯子之间的摩擦系数 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μ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最小为多少时，梯子恰能不滑动？</a:t>
                </a:r>
                <a:endParaRPr lang="zh-CN" altLang="en-US" sz="22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5F11A973-1945-49A5-B310-EA5D3038B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2425" y="125589"/>
                <a:ext cx="7660348" cy="895630"/>
              </a:xfrm>
              <a:prstGeom prst="rect">
                <a:avLst/>
              </a:prstGeom>
              <a:blipFill>
                <a:blip r:embed="rId3"/>
                <a:stretch>
                  <a:fillRect l="-1035" t="-2041" b="-129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9AB85207-2997-4E68-BBD1-E97EA3EFD08D}"/>
              </a:ext>
            </a:extLst>
          </p:cNvPr>
          <p:cNvGrpSpPr/>
          <p:nvPr/>
        </p:nvGrpSpPr>
        <p:grpSpPr>
          <a:xfrm>
            <a:off x="8589721" y="993980"/>
            <a:ext cx="3209227" cy="3999398"/>
            <a:chOff x="8589721" y="1748064"/>
            <a:chExt cx="3209227" cy="39993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3E3383D-DCAE-44C4-81B2-6034421EF79B}"/>
                </a:ext>
              </a:extLst>
            </p:cNvPr>
            <p:cNvSpPr/>
            <p:nvPr/>
          </p:nvSpPr>
          <p:spPr>
            <a:xfrm>
              <a:off x="8918948" y="1748064"/>
              <a:ext cx="128794" cy="39188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88B9F64-1E49-486F-8CB2-B6510337739A}"/>
                </a:ext>
              </a:extLst>
            </p:cNvPr>
            <p:cNvSpPr/>
            <p:nvPr/>
          </p:nvSpPr>
          <p:spPr>
            <a:xfrm rot="5400000">
              <a:off x="10268948" y="4136921"/>
              <a:ext cx="180000" cy="28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301E9F-C210-464F-8C37-F1C4A7B4C9EB}"/>
                </a:ext>
              </a:extLst>
            </p:cNvPr>
            <p:cNvSpPr/>
            <p:nvPr/>
          </p:nvSpPr>
          <p:spPr>
            <a:xfrm rot="8753746">
              <a:off x="9943694" y="2485160"/>
              <a:ext cx="144000" cy="32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F2F4E4E-EA5B-416E-961F-4681ACBCBAD0}"/>
                </a:ext>
              </a:extLst>
            </p:cNvPr>
            <p:cNvSpPr txBox="1"/>
            <p:nvPr/>
          </p:nvSpPr>
          <p:spPr>
            <a:xfrm>
              <a:off x="9989311" y="3394596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梯长</a:t>
              </a:r>
              <a:r>
                <a:rPr lang="en-US" altLang="zh-CN" sz="2400" b="1" dirty="0"/>
                <a:t>L</a:t>
              </a:r>
              <a:endParaRPr lang="zh-CN" altLang="en-US" sz="2400" b="1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E6B0772-F69A-46F7-BCA3-D81850F67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6397" y="2801938"/>
              <a:ext cx="965309" cy="78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2AD327-8143-441A-A679-573F89B9D41E}"/>
                </a:ext>
              </a:extLst>
            </p:cNvPr>
            <p:cNvSpPr txBox="1"/>
            <p:nvPr/>
          </p:nvSpPr>
          <p:spPr>
            <a:xfrm>
              <a:off x="10099155" y="2625141"/>
              <a:ext cx="591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N2</a:t>
              </a:r>
              <a:endParaRPr lang="zh-CN" altLang="en-US" sz="2400" b="1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CDE016C-B73D-4FB7-9B53-1FF1EC47C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3565" y="5475044"/>
              <a:ext cx="8153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AEE956-4750-479B-8B7C-F819A8110CF9}"/>
                </a:ext>
              </a:extLst>
            </p:cNvPr>
            <p:cNvSpPr txBox="1"/>
            <p:nvPr/>
          </p:nvSpPr>
          <p:spPr>
            <a:xfrm>
              <a:off x="9807414" y="5285797"/>
              <a:ext cx="2904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f</a:t>
              </a:r>
              <a:endParaRPr lang="zh-CN" altLang="en-US" sz="2400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96F1E44-E322-4B89-85CE-4C7F9F8FFB05}"/>
                </a:ext>
              </a:extLst>
            </p:cNvPr>
            <p:cNvCxnSpPr>
              <a:cxnSpLocks/>
            </p:cNvCxnSpPr>
            <p:nvPr/>
          </p:nvCxnSpPr>
          <p:spPr>
            <a:xfrm>
              <a:off x="9857099" y="3855662"/>
              <a:ext cx="0" cy="862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A63BDDB-B3BF-4482-8D45-3B5E6F3C78DA}"/>
                </a:ext>
              </a:extLst>
            </p:cNvPr>
            <p:cNvSpPr txBox="1"/>
            <p:nvPr/>
          </p:nvSpPr>
          <p:spPr>
            <a:xfrm>
              <a:off x="9649153" y="4718050"/>
              <a:ext cx="399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9853E90-21B5-416E-8D7D-4F6D5D9240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62592" y="4577763"/>
              <a:ext cx="2261" cy="9259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A1BF5CB-8E08-4ACD-97AE-FEAAF3E0BA41}"/>
                </a:ext>
              </a:extLst>
            </p:cNvPr>
            <p:cNvSpPr txBox="1"/>
            <p:nvPr/>
          </p:nvSpPr>
          <p:spPr>
            <a:xfrm>
              <a:off x="10780631" y="4208431"/>
              <a:ext cx="591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N1</a:t>
              </a:r>
              <a:endParaRPr lang="zh-CN" altLang="en-US" sz="2400" b="1" dirty="0"/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AC0C6031-AB05-49BF-9494-2787C6DEBEA0}"/>
                </a:ext>
              </a:extLst>
            </p:cNvPr>
            <p:cNvSpPr/>
            <p:nvPr/>
          </p:nvSpPr>
          <p:spPr>
            <a:xfrm rot="15608514">
              <a:off x="10688619" y="5240867"/>
              <a:ext cx="349941" cy="421134"/>
            </a:xfrm>
            <a:prstGeom prst="arc">
              <a:avLst>
                <a:gd name="adj1" fmla="val 16200000"/>
                <a:gd name="adj2" fmla="val 19643446"/>
              </a:avLst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7CCB48E-C0D9-4104-A498-80428F91C4A8}"/>
                    </a:ext>
                  </a:extLst>
                </p:cNvPr>
                <p:cNvSpPr txBox="1"/>
                <p:nvPr/>
              </p:nvSpPr>
              <p:spPr>
                <a:xfrm>
                  <a:off x="10288536" y="5068460"/>
                  <a:ext cx="4619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7CCB48E-C0D9-4104-A498-80428F91C4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8536" y="5068460"/>
                  <a:ext cx="46198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35B10D4-7206-4EA8-A79E-7E7A0CEF9D0F}"/>
                </a:ext>
              </a:extLst>
            </p:cNvPr>
            <p:cNvSpPr txBox="1"/>
            <p:nvPr/>
          </p:nvSpPr>
          <p:spPr>
            <a:xfrm>
              <a:off x="8589721" y="2633207"/>
              <a:ext cx="417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Q</a:t>
              </a:r>
              <a:endParaRPr lang="zh-CN" altLang="en-US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">
                <a:extLst>
                  <a:ext uri="{FF2B5EF4-FFF2-40B4-BE49-F238E27FC236}">
                    <a16:creationId xmlns:a16="http://schemas.microsoft.com/office/drawing/2014/main" id="{5F76E838-2782-428A-8528-39A8190AB4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8178" y="1595716"/>
                <a:ext cx="7660348" cy="4031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</a:rPr>
                  <a:t>解：受力分析可得，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水平方向上：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竖直方向上：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选取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Q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点为参考点，则有地面对梯子的支持力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梯子自身重力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摩擦力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会产生力矩，当梯子恰好不发生滑动时，有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，且梯子所受合外力矩为零，即</a:t>
                </a: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联立上式，可得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num>
                      <m:den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.</a:t>
                </a:r>
                <a:endParaRPr lang="zh-CN" altLang="en-US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Text Box 2">
                <a:extLst>
                  <a:ext uri="{FF2B5EF4-FFF2-40B4-BE49-F238E27FC236}">
                    <a16:creationId xmlns:a16="http://schemas.microsoft.com/office/drawing/2014/main" id="{5F76E838-2782-428A-8528-39A8190A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178" y="1595716"/>
                <a:ext cx="7660348" cy="4031681"/>
              </a:xfrm>
              <a:prstGeom prst="rect">
                <a:avLst/>
              </a:prstGeom>
              <a:blipFill>
                <a:blip r:embed="rId5"/>
                <a:stretch>
                  <a:fillRect l="-796" t="-3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614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EB93ADF6-2935-41A7-8D3E-E707BB30109C}"/>
              </a:ext>
            </a:extLst>
          </p:cNvPr>
          <p:cNvSpPr txBox="1"/>
          <p:nvPr/>
        </p:nvSpPr>
        <p:spPr>
          <a:xfrm>
            <a:off x="0" y="99077"/>
            <a:ext cx="112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[S6.1]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5F11A973-1945-49A5-B310-EA5D3038BC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2425" y="125589"/>
                <a:ext cx="7660348" cy="895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sz="2200" dirty="0">
                    <a:solidFill>
                      <a:schemeClr val="tx1"/>
                    </a:solidFill>
                  </a:rPr>
                  <a:t>一与水平面成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</a:rPr>
                  <a:t> 角放置的梯子斜靠在光滑的墙边，当地面与梯子之间的摩擦系数 </a:t>
                </a:r>
                <a:r>
                  <a:rPr lang="en-US" altLang="zh-CN" sz="2200" i="1" dirty="0">
                    <a:solidFill>
                      <a:schemeClr val="tx1"/>
                    </a:solidFill>
                  </a:rPr>
                  <a:t>μ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最小为多少时，梯子恰能不滑动？</a:t>
                </a:r>
                <a:endParaRPr lang="zh-CN" altLang="en-US" sz="22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5F11A973-1945-49A5-B310-EA5D3038B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2425" y="125589"/>
                <a:ext cx="7660348" cy="895630"/>
              </a:xfrm>
              <a:prstGeom prst="rect">
                <a:avLst/>
              </a:prstGeom>
              <a:blipFill>
                <a:blip r:embed="rId3"/>
                <a:stretch>
                  <a:fillRect l="-1035" t="-2041" b="-129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9AB85207-2997-4E68-BBD1-E97EA3EFD08D}"/>
              </a:ext>
            </a:extLst>
          </p:cNvPr>
          <p:cNvGrpSpPr/>
          <p:nvPr/>
        </p:nvGrpSpPr>
        <p:grpSpPr>
          <a:xfrm>
            <a:off x="8918948" y="993980"/>
            <a:ext cx="2880000" cy="3999398"/>
            <a:chOff x="8918948" y="1748064"/>
            <a:chExt cx="2880000" cy="39993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3E3383D-DCAE-44C4-81B2-6034421EF79B}"/>
                </a:ext>
              </a:extLst>
            </p:cNvPr>
            <p:cNvSpPr/>
            <p:nvPr/>
          </p:nvSpPr>
          <p:spPr>
            <a:xfrm>
              <a:off x="8918948" y="1748064"/>
              <a:ext cx="128794" cy="39188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88B9F64-1E49-486F-8CB2-B6510337739A}"/>
                </a:ext>
              </a:extLst>
            </p:cNvPr>
            <p:cNvSpPr/>
            <p:nvPr/>
          </p:nvSpPr>
          <p:spPr>
            <a:xfrm rot="5400000">
              <a:off x="10268948" y="4136921"/>
              <a:ext cx="180000" cy="28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301E9F-C210-464F-8C37-F1C4A7B4C9EB}"/>
                </a:ext>
              </a:extLst>
            </p:cNvPr>
            <p:cNvSpPr/>
            <p:nvPr/>
          </p:nvSpPr>
          <p:spPr>
            <a:xfrm rot="8753746">
              <a:off x="9943694" y="2485160"/>
              <a:ext cx="144000" cy="324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F2F4E4E-EA5B-416E-961F-4681ACBCBAD0}"/>
                </a:ext>
              </a:extLst>
            </p:cNvPr>
            <p:cNvSpPr txBox="1"/>
            <p:nvPr/>
          </p:nvSpPr>
          <p:spPr>
            <a:xfrm>
              <a:off x="9989311" y="3394596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梯长</a:t>
              </a:r>
              <a:r>
                <a:rPr lang="en-US" altLang="zh-CN" sz="2400" b="1" dirty="0"/>
                <a:t>L</a:t>
              </a:r>
              <a:endParaRPr lang="zh-CN" altLang="en-US" sz="2400" b="1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E6B0772-F69A-46F7-BCA3-D81850F67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6397" y="2801938"/>
              <a:ext cx="965309" cy="78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62AD327-8143-441A-A679-573F89B9D41E}"/>
                </a:ext>
              </a:extLst>
            </p:cNvPr>
            <p:cNvSpPr txBox="1"/>
            <p:nvPr/>
          </p:nvSpPr>
          <p:spPr>
            <a:xfrm>
              <a:off x="10099155" y="2625141"/>
              <a:ext cx="591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N2</a:t>
              </a:r>
              <a:endParaRPr lang="zh-CN" altLang="en-US" sz="2400" b="1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CDE016C-B73D-4FB7-9B53-1FF1EC47C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3565" y="5475044"/>
              <a:ext cx="8153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AEE956-4750-479B-8B7C-F819A8110CF9}"/>
                </a:ext>
              </a:extLst>
            </p:cNvPr>
            <p:cNvSpPr txBox="1"/>
            <p:nvPr/>
          </p:nvSpPr>
          <p:spPr>
            <a:xfrm>
              <a:off x="9807414" y="5285797"/>
              <a:ext cx="2904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f</a:t>
              </a:r>
              <a:endParaRPr lang="zh-CN" altLang="en-US" sz="2400" b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96F1E44-E322-4B89-85CE-4C7F9F8FFB05}"/>
                </a:ext>
              </a:extLst>
            </p:cNvPr>
            <p:cNvCxnSpPr>
              <a:cxnSpLocks/>
            </p:cNvCxnSpPr>
            <p:nvPr/>
          </p:nvCxnSpPr>
          <p:spPr>
            <a:xfrm>
              <a:off x="9857099" y="3855662"/>
              <a:ext cx="0" cy="862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A63BDDB-B3BF-4482-8D45-3B5E6F3C78DA}"/>
                </a:ext>
              </a:extLst>
            </p:cNvPr>
            <p:cNvSpPr txBox="1"/>
            <p:nvPr/>
          </p:nvSpPr>
          <p:spPr>
            <a:xfrm>
              <a:off x="9649153" y="4718050"/>
              <a:ext cx="399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G</a:t>
              </a:r>
              <a:endParaRPr lang="zh-CN" altLang="en-US" sz="2400" b="1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9853E90-21B5-416E-8D7D-4F6D5D9240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62592" y="4577763"/>
              <a:ext cx="2261" cy="9259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A1BF5CB-8E08-4ACD-97AE-FEAAF3E0BA41}"/>
                </a:ext>
              </a:extLst>
            </p:cNvPr>
            <p:cNvSpPr txBox="1"/>
            <p:nvPr/>
          </p:nvSpPr>
          <p:spPr>
            <a:xfrm>
              <a:off x="10780631" y="4208431"/>
              <a:ext cx="591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N1</a:t>
              </a:r>
              <a:endParaRPr lang="zh-CN" altLang="en-US" sz="2400" b="1" dirty="0"/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AC0C6031-AB05-49BF-9494-2787C6DEBEA0}"/>
                </a:ext>
              </a:extLst>
            </p:cNvPr>
            <p:cNvSpPr/>
            <p:nvPr/>
          </p:nvSpPr>
          <p:spPr>
            <a:xfrm rot="15608514">
              <a:off x="10688619" y="5240867"/>
              <a:ext cx="349941" cy="421134"/>
            </a:xfrm>
            <a:prstGeom prst="arc">
              <a:avLst>
                <a:gd name="adj1" fmla="val 16200000"/>
                <a:gd name="adj2" fmla="val 19643446"/>
              </a:avLst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7CCB48E-C0D9-4104-A498-80428F91C4A8}"/>
                    </a:ext>
                  </a:extLst>
                </p:cNvPr>
                <p:cNvSpPr txBox="1"/>
                <p:nvPr/>
              </p:nvSpPr>
              <p:spPr>
                <a:xfrm>
                  <a:off x="10288536" y="5068460"/>
                  <a:ext cx="4619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D7CCB48E-C0D9-4104-A498-80428F91C4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8536" y="5068460"/>
                  <a:ext cx="46198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2">
                <a:extLst>
                  <a:ext uri="{FF2B5EF4-FFF2-40B4-BE49-F238E27FC236}">
                    <a16:creationId xmlns:a16="http://schemas.microsoft.com/office/drawing/2014/main" id="{5F76E838-2782-428A-8528-39A8190AB4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8178" y="1595716"/>
                <a:ext cx="7660348" cy="4031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</a:rPr>
                  <a:t>解：受力分析可得，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水平方向上：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竖直方向上：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选取质点为参考点，则有地面对梯子的支持力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墙对梯子的支持力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和摩擦力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会产生力矩，当梯子恰好不发生滑动时，有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，且梯子所受合外力矩为零，即</a:t>
                </a: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联立上式，可得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func>
                      </m:num>
                      <m:den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.</a:t>
                </a:r>
                <a:endParaRPr lang="zh-CN" altLang="en-US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2" name="Text Box 2">
                <a:extLst>
                  <a:ext uri="{FF2B5EF4-FFF2-40B4-BE49-F238E27FC236}">
                    <a16:creationId xmlns:a16="http://schemas.microsoft.com/office/drawing/2014/main" id="{5F76E838-2782-428A-8528-39A8190A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178" y="1595716"/>
                <a:ext cx="7660348" cy="4031681"/>
              </a:xfrm>
              <a:prstGeom prst="rect">
                <a:avLst/>
              </a:prstGeom>
              <a:blipFill>
                <a:blip r:embed="rId5"/>
                <a:stretch>
                  <a:fillRect l="-796" t="-303" r="-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06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5">
            <a:extLst>
              <a:ext uri="{FF2B5EF4-FFF2-40B4-BE49-F238E27FC236}">
                <a16:creationId xmlns:a16="http://schemas.microsoft.com/office/drawing/2014/main" id="{987A3698-A3A1-400A-9478-35B8A0F0ED34}"/>
              </a:ext>
            </a:extLst>
          </p:cNvPr>
          <p:cNvSpPr txBox="1"/>
          <p:nvPr/>
        </p:nvSpPr>
        <p:spPr>
          <a:xfrm>
            <a:off x="0" y="99077"/>
            <a:ext cx="112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[S6.2]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546F70C2-0460-44D1-8C20-6AE9E9F74D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0489" y="125589"/>
                <a:ext cx="7660348" cy="1318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sz="2200" dirty="0">
                    <a:solidFill>
                      <a:schemeClr val="tx1"/>
                    </a:solidFill>
                  </a:rPr>
                  <a:t>如图一半径为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</a:rPr>
                  <a:t>的静止的风车有着绕轴的转动惯量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，一动量为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的口香糖以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200" dirty="0">
                    <a:solidFill>
                      <a:schemeClr val="tx1"/>
                    </a:solidFill>
                  </a:rPr>
                  <a:t>角撞击并粘附在风车上，求撞击后风车转动的角速度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</a:rPr>
                  <a:t>。</a:t>
                </a:r>
                <a:endParaRPr lang="en-US" altLang="zh-CN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546F70C2-0460-44D1-8C20-6AE9E9F74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0489" y="125589"/>
                <a:ext cx="7660348" cy="1318823"/>
              </a:xfrm>
              <a:prstGeom prst="rect">
                <a:avLst/>
              </a:prstGeom>
              <a:blipFill>
                <a:blip r:embed="rId3"/>
                <a:stretch>
                  <a:fillRect l="-1034" t="-1389" b="-69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8328067C-0322-4CA0-A888-96710E38EF19}"/>
              </a:ext>
            </a:extLst>
          </p:cNvPr>
          <p:cNvGrpSpPr/>
          <p:nvPr/>
        </p:nvGrpSpPr>
        <p:grpSpPr>
          <a:xfrm>
            <a:off x="9060873" y="1766176"/>
            <a:ext cx="2784765" cy="4605461"/>
            <a:chOff x="8948056" y="1807742"/>
            <a:chExt cx="2784765" cy="46054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8C56ABF-2E01-4C3D-965E-E961601E8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7" b="227"/>
            <a:stretch/>
          </p:blipFill>
          <p:spPr>
            <a:xfrm>
              <a:off x="8948056" y="1807742"/>
              <a:ext cx="2784765" cy="4067045"/>
            </a:xfrm>
            <a:prstGeom prst="rect">
              <a:avLst/>
            </a:prstGeom>
          </p:spPr>
        </p:pic>
        <p:sp>
          <p:nvSpPr>
            <p:cNvPr id="8" name="TextBox 27">
              <a:extLst>
                <a:ext uri="{FF2B5EF4-FFF2-40B4-BE49-F238E27FC236}">
                  <a16:creationId xmlns:a16="http://schemas.microsoft.com/office/drawing/2014/main" id="{7BD809BB-44FE-42D1-AF33-B74C47E21A04}"/>
                </a:ext>
              </a:extLst>
            </p:cNvPr>
            <p:cNvSpPr txBox="1"/>
            <p:nvPr/>
          </p:nvSpPr>
          <p:spPr>
            <a:xfrm>
              <a:off x="9584462" y="604387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（解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S6.2</a:t>
              </a:r>
              <a:r>
                <a:rPr lang="zh-CN" altLang="en-US" dirty="0"/>
                <a:t>图）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BF61645B-F421-4276-8EFC-3980311EEE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385" y="1599668"/>
                <a:ext cx="7660348" cy="4883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</a:rPr>
                  <a:t>解：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选取风车转轴为参考点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𝑰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，以逆时针方向为正，</a:t>
                </a: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口香糖与风车相撞前，</a:t>
                </a: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口香糖的角动量大小为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𝒓𝒑</m:t>
                    </m:r>
                    <m:func>
                      <m:func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altLang="zh-CN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func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口香糖与风车相撞并粘附在风车上后，以口香糖和风车为系统，</a:t>
                </a: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系统的转动惯量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系统的角动量大小为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由于系统的合外力矩为零，系统角动量守恒，即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</a:t>
                </a: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则</a:t>
                </a:r>
                <a:r>
                  <a:rPr lang="en-US" altLang="zh-CN" sz="2000" b="1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𝒓𝒑</m:t>
                    </m:r>
                    <m:func>
                      <m:func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func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，故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𝒓𝒑</m:t>
                        </m:r>
                        <m:func>
                          <m:funcPr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0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𝐬𝐢𝐧</m:t>
                            </m:r>
                          </m:fName>
                          <m:e>
                            <m: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func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宋体" panose="02010600030101010101" pitchFamily="2" charset="-122"/>
                  </a:rPr>
                  <a:t>.</a:t>
                </a:r>
              </a:p>
              <a:p>
                <a:pPr>
                  <a:lnSpc>
                    <a:spcPct val="125000"/>
                  </a:lnSpc>
                </a:pPr>
                <a:endParaRPr lang="en-US" altLang="zh-CN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  <a:p>
                <a:pPr>
                  <a:lnSpc>
                    <a:spcPct val="125000"/>
                  </a:lnSpc>
                </a:pPr>
                <a:endParaRPr lang="zh-CN" altLang="en-US" sz="2000" dirty="0">
                  <a:solidFill>
                    <a:schemeClr val="tx1"/>
                  </a:solidFill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Text Box 2">
                <a:extLst>
                  <a:ext uri="{FF2B5EF4-FFF2-40B4-BE49-F238E27FC236}">
                    <a16:creationId xmlns:a16="http://schemas.microsoft.com/office/drawing/2014/main" id="{BF61645B-F421-4276-8EFC-3980311EE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1385" y="1599668"/>
                <a:ext cx="7660348" cy="4883837"/>
              </a:xfrm>
              <a:prstGeom prst="rect">
                <a:avLst/>
              </a:prstGeom>
              <a:blipFill>
                <a:blip r:embed="rId5"/>
                <a:stretch>
                  <a:fillRect l="-876" t="-1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3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AB1FD1-C572-4271-80C6-FCA5943C8E02}"/>
              </a:ext>
            </a:extLst>
          </p:cNvPr>
          <p:cNvSpPr txBox="1"/>
          <p:nvPr/>
        </p:nvSpPr>
        <p:spPr>
          <a:xfrm>
            <a:off x="3996885" y="3044279"/>
            <a:ext cx="4198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0000"/>
                </a:solidFill>
              </a:rPr>
              <a:t>第</a:t>
            </a:r>
            <a:r>
              <a:rPr lang="en-US" altLang="zh-CN" sz="4400" b="1" dirty="0">
                <a:solidFill>
                  <a:srgbClr val="FF0000"/>
                </a:solidFill>
              </a:rPr>
              <a:t>7</a:t>
            </a:r>
            <a:r>
              <a:rPr lang="zh-CN" altLang="en-US" sz="4400" b="1" dirty="0">
                <a:solidFill>
                  <a:srgbClr val="FF0000"/>
                </a:solidFill>
              </a:rPr>
              <a:t>周作业</a:t>
            </a:r>
            <a:r>
              <a:rPr lang="en-US" altLang="zh-CN" sz="4400" b="1" dirty="0">
                <a:solidFill>
                  <a:srgbClr val="FF0000"/>
                </a:solidFill>
              </a:rPr>
              <a:t>(W7)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4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23A1EE-8A54-354D-8283-F722DAE5B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36188"/>
            <a:ext cx="5939418" cy="4189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B7B9B-240F-234B-AF70-FA1759DA8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8068" y="702669"/>
            <a:ext cx="5623932" cy="40226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FC8A63-DD07-424A-9067-042E60B731A1}"/>
              </a:ext>
            </a:extLst>
          </p:cNvPr>
          <p:cNvCxnSpPr/>
          <p:nvPr/>
        </p:nvCxnSpPr>
        <p:spPr>
          <a:xfrm>
            <a:off x="6222380" y="0"/>
            <a:ext cx="0" cy="6646127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AC2CAA7F-E336-4D33-B19A-DF1E0110E168}"/>
              </a:ext>
            </a:extLst>
          </p:cNvPr>
          <p:cNvSpPr/>
          <p:nvPr/>
        </p:nvSpPr>
        <p:spPr>
          <a:xfrm>
            <a:off x="6568068" y="1629696"/>
            <a:ext cx="5623932" cy="30956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1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DB050-1D5C-7E4F-BCAC-E20424BB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748" y="1853073"/>
            <a:ext cx="10920504" cy="315185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0F4B29C-C964-441B-9576-F3A2E956E43F}"/>
              </a:ext>
            </a:extLst>
          </p:cNvPr>
          <p:cNvSpPr/>
          <p:nvPr/>
        </p:nvSpPr>
        <p:spPr>
          <a:xfrm>
            <a:off x="5195178" y="3872965"/>
            <a:ext cx="1397351" cy="5146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E962D9-D0E6-466A-8DA5-6814C2A413F1}"/>
              </a:ext>
            </a:extLst>
          </p:cNvPr>
          <p:cNvSpPr/>
          <p:nvPr/>
        </p:nvSpPr>
        <p:spPr>
          <a:xfrm>
            <a:off x="2973088" y="4490247"/>
            <a:ext cx="1397351" cy="5146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275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845D43-0485-F149-938B-55649A872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7620" y="0"/>
            <a:ext cx="7903152" cy="5739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B62F1-3FF4-AD42-8B24-832ED63F4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786" y="5739881"/>
            <a:ext cx="6107770" cy="4778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BD996F-9A7D-4358-A9BE-7CBB904E1D70}"/>
              </a:ext>
            </a:extLst>
          </p:cNvPr>
          <p:cNvSpPr/>
          <p:nvPr/>
        </p:nvSpPr>
        <p:spPr>
          <a:xfrm>
            <a:off x="1951822" y="5154561"/>
            <a:ext cx="7903152" cy="11872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318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8">
            <a:extLst>
              <a:ext uri="{FF2B5EF4-FFF2-40B4-BE49-F238E27FC236}">
                <a16:creationId xmlns:a16="http://schemas.microsoft.com/office/drawing/2014/main" id="{2DC7C1E5-AAD9-AC49-A3F5-5F66BF6F3867}"/>
              </a:ext>
            </a:extLst>
          </p:cNvPr>
          <p:cNvSpPr txBox="1"/>
          <p:nvPr/>
        </p:nvSpPr>
        <p:spPr>
          <a:xfrm>
            <a:off x="0" y="272321"/>
            <a:ext cx="980504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300" b="1" dirty="0">
                <a:solidFill>
                  <a:srgbClr val="FF0000"/>
                </a:solidFill>
              </a:rPr>
              <a:t>[S7.2]</a:t>
            </a:r>
            <a:endParaRPr lang="en-US" altLang="zh-CN" sz="2300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B232E6D-F748-2D41-9C3E-924BA245A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26" y="269613"/>
            <a:ext cx="7660348" cy="132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如图</a:t>
            </a:r>
            <a:r>
              <a:rPr lang="en-US" altLang="zh-CN" sz="2200" dirty="0">
                <a:solidFill>
                  <a:schemeClr val="tx1"/>
                </a:solidFill>
              </a:rPr>
              <a:t>S7.2</a:t>
            </a:r>
            <a:r>
              <a:rPr lang="zh-CN" altLang="en-US" sz="2200" dirty="0">
                <a:solidFill>
                  <a:schemeClr val="tx1"/>
                </a:solidFill>
              </a:rPr>
              <a:t>所示，复摆由半径为</a:t>
            </a:r>
            <a:r>
              <a:rPr lang="en-US" altLang="zh-CN" sz="2200" dirty="0">
                <a:solidFill>
                  <a:schemeClr val="tx1"/>
                </a:solidFill>
              </a:rPr>
              <a:t>5cm</a:t>
            </a:r>
            <a:r>
              <a:rPr lang="zh-CN" altLang="en-US" sz="2200" dirty="0">
                <a:solidFill>
                  <a:schemeClr val="tx1"/>
                </a:solidFill>
              </a:rPr>
              <a:t>的金属球和长为</a:t>
            </a:r>
            <a:r>
              <a:rPr lang="en-US" altLang="zh-CN" sz="2200" dirty="0">
                <a:solidFill>
                  <a:schemeClr val="tx1"/>
                </a:solidFill>
              </a:rPr>
              <a:t>25cm</a:t>
            </a:r>
            <a:r>
              <a:rPr lang="zh-CN" altLang="en-US" sz="2200" dirty="0">
                <a:solidFill>
                  <a:schemeClr val="tx1"/>
                </a:solidFill>
              </a:rPr>
              <a:t>的细棒组成，金属球的质量为</a:t>
            </a:r>
            <a:r>
              <a:rPr lang="en-US" altLang="zh-CN" sz="2200" i="1" dirty="0">
                <a:solidFill>
                  <a:schemeClr val="tx1"/>
                </a:solidFill>
              </a:rPr>
              <a:t>m</a:t>
            </a:r>
            <a:r>
              <a:rPr lang="zh-CN" altLang="en-US" sz="2200" dirty="0">
                <a:solidFill>
                  <a:schemeClr val="tx1"/>
                </a:solidFill>
              </a:rPr>
              <a:t>，细棒的质量可忽略。求该复摆的振动周期</a:t>
            </a:r>
            <a:r>
              <a:rPr lang="en-US" altLang="zh-CN" sz="2200" i="1" dirty="0">
                <a:solidFill>
                  <a:schemeClr val="tx1"/>
                </a:solidFill>
              </a:rPr>
              <a:t>T</a:t>
            </a:r>
            <a:r>
              <a:rPr lang="zh-CN" altLang="en-US" sz="2200" dirty="0">
                <a:solidFill>
                  <a:schemeClr val="tx1"/>
                </a:solidFill>
              </a:rPr>
              <a:t>。</a:t>
            </a:r>
            <a:endParaRPr lang="en-US" altLang="zh-CN" sz="2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6A0EF-03E5-A24D-916A-C9CDAE47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30" y="1978568"/>
            <a:ext cx="6426200" cy="3213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3E1D6D-213B-CA4E-9C17-E2C5B6B1DA7E}"/>
              </a:ext>
            </a:extLst>
          </p:cNvPr>
          <p:cNvGrpSpPr/>
          <p:nvPr/>
        </p:nvGrpSpPr>
        <p:grpSpPr>
          <a:xfrm>
            <a:off x="9133894" y="1378708"/>
            <a:ext cx="1521570" cy="3315015"/>
            <a:chOff x="9390372" y="3385928"/>
            <a:chExt cx="1521570" cy="331501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269112-7A78-3543-9B9D-4BF35648F063}"/>
                </a:ext>
              </a:extLst>
            </p:cNvPr>
            <p:cNvSpPr/>
            <p:nvPr/>
          </p:nvSpPr>
          <p:spPr>
            <a:xfrm>
              <a:off x="9874383" y="3482586"/>
              <a:ext cx="152399" cy="209383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F8C2E2-5CE3-8E47-907A-CB3D916ED234}"/>
                </a:ext>
              </a:extLst>
            </p:cNvPr>
            <p:cNvSpPr/>
            <p:nvPr/>
          </p:nvSpPr>
          <p:spPr>
            <a:xfrm>
              <a:off x="9636926" y="5560571"/>
              <a:ext cx="640800" cy="640317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600000"/>
              </a:lightRig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6ACF23-FC24-474E-9190-A1EC14DA94CE}"/>
                </a:ext>
              </a:extLst>
            </p:cNvPr>
            <p:cNvSpPr/>
            <p:nvPr/>
          </p:nvSpPr>
          <p:spPr>
            <a:xfrm>
              <a:off x="9915489" y="5870455"/>
              <a:ext cx="60423" cy="61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9CD46F-C0C7-454D-8BED-B00BF3724D8F}"/>
                </a:ext>
              </a:extLst>
            </p:cNvPr>
            <p:cNvSpPr/>
            <p:nvPr/>
          </p:nvSpPr>
          <p:spPr>
            <a:xfrm>
              <a:off x="9915489" y="3550149"/>
              <a:ext cx="60423" cy="61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对象 38930">
                  <a:extLst>
                    <a:ext uri="{FF2B5EF4-FFF2-40B4-BE49-F238E27FC236}">
                      <a16:creationId xmlns:a16="http://schemas.microsoft.com/office/drawing/2014/main" id="{44DAE97A-8F7E-BE48-8704-0300C416AFBE}"/>
                    </a:ext>
                  </a:extLst>
                </p:cNvPr>
                <p:cNvSpPr txBox="1"/>
                <p:nvPr/>
              </p:nvSpPr>
              <p:spPr bwMode="auto">
                <a:xfrm>
                  <a:off x="9520074" y="3385928"/>
                  <a:ext cx="327025" cy="38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2" name="对象 38930">
                  <a:extLst>
                    <a:ext uri="{FF2B5EF4-FFF2-40B4-BE49-F238E27FC236}">
                      <a16:creationId xmlns:a16="http://schemas.microsoft.com/office/drawing/2014/main" id="{44DAE97A-8F7E-BE48-8704-0300C416A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520074" y="3385928"/>
                  <a:ext cx="327025" cy="381000"/>
                </a:xfrm>
                <a:prstGeom prst="rect">
                  <a:avLst/>
                </a:prstGeom>
                <a:blipFill>
                  <a:blip r:embed="rId4"/>
                  <a:stretch>
                    <a:fillRect r="-18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34F6811-1BAF-1C47-8055-899EA84ABAA6}"/>
                </a:ext>
              </a:extLst>
            </p:cNvPr>
            <p:cNvCxnSpPr>
              <a:cxnSpLocks/>
            </p:cNvCxnSpPr>
            <p:nvPr/>
          </p:nvCxnSpPr>
          <p:spPr>
            <a:xfrm>
              <a:off x="10128880" y="3482586"/>
              <a:ext cx="659930" cy="90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FFD9A0-0F19-E74B-8F7C-625AE3DB4F1E}"/>
                </a:ext>
              </a:extLst>
            </p:cNvPr>
            <p:cNvCxnSpPr>
              <a:cxnSpLocks/>
            </p:cNvCxnSpPr>
            <p:nvPr/>
          </p:nvCxnSpPr>
          <p:spPr>
            <a:xfrm>
              <a:off x="10090637" y="5551528"/>
              <a:ext cx="659930" cy="90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E8F977-8B8D-0346-85E3-227E9C8C0ABD}"/>
                </a:ext>
              </a:extLst>
            </p:cNvPr>
            <p:cNvCxnSpPr>
              <a:cxnSpLocks/>
            </p:cNvCxnSpPr>
            <p:nvPr/>
          </p:nvCxnSpPr>
          <p:spPr>
            <a:xfrm>
              <a:off x="10087570" y="5922612"/>
              <a:ext cx="659930" cy="904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BA91B7-BD0A-754B-A71C-6E5E1CFEC95C}"/>
                </a:ext>
              </a:extLst>
            </p:cNvPr>
            <p:cNvCxnSpPr/>
            <p:nvPr/>
          </p:nvCxnSpPr>
          <p:spPr>
            <a:xfrm>
              <a:off x="10334481" y="3482586"/>
              <a:ext cx="0" cy="205989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C3AF293-EAEA-6442-894D-144A5E7BF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347380" y="5560571"/>
              <a:ext cx="0" cy="37133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F877C9-42E2-4748-B6B9-45BC133B21E2}"/>
                    </a:ext>
                  </a:extLst>
                </p:cNvPr>
                <p:cNvSpPr txBox="1"/>
                <p:nvPr/>
              </p:nvSpPr>
              <p:spPr>
                <a:xfrm>
                  <a:off x="10417535" y="4411156"/>
                  <a:ext cx="19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F877C9-42E2-4748-B6B9-45BC133B2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7535" y="4411156"/>
                  <a:ext cx="19248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1250" r="-25000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4E3696B-1A2E-FE45-AC2D-0AF4CA6A7824}"/>
                    </a:ext>
                  </a:extLst>
                </p:cNvPr>
                <p:cNvSpPr txBox="1"/>
                <p:nvPr/>
              </p:nvSpPr>
              <p:spPr>
                <a:xfrm>
                  <a:off x="10397839" y="5626600"/>
                  <a:ext cx="2167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4E3696B-1A2E-FE45-AC2D-0AF4CA6A78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7839" y="5626600"/>
                  <a:ext cx="21672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1111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30312F01-61C5-2243-9322-0B8AE56C48CB}"/>
                </a:ext>
              </a:extLst>
            </p:cNvPr>
            <p:cNvSpPr txBox="1"/>
            <p:nvPr/>
          </p:nvSpPr>
          <p:spPr>
            <a:xfrm>
              <a:off x="9390372" y="6331611"/>
              <a:ext cx="1521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（题</a:t>
              </a:r>
              <a:r>
                <a:rPr lang="en-US" altLang="zh-CN" dirty="0"/>
                <a:t>S7.2</a:t>
              </a:r>
              <a:r>
                <a:rPr lang="zh-CN" altLang="en-US" dirty="0"/>
                <a:t>图）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405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69">
            <a:extLst>
              <a:ext uri="{FF2B5EF4-FFF2-40B4-BE49-F238E27FC236}">
                <a16:creationId xmlns:a16="http://schemas.microsoft.com/office/drawing/2014/main" id="{4ACE1069-9B98-4D59-A90D-AA9C63695285}"/>
              </a:ext>
            </a:extLst>
          </p:cNvPr>
          <p:cNvSpPr txBox="1"/>
          <p:nvPr/>
        </p:nvSpPr>
        <p:spPr>
          <a:xfrm>
            <a:off x="231721" y="592694"/>
            <a:ext cx="844173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b="1" dirty="0">
                <a:solidFill>
                  <a:srgbClr val="FF0000"/>
                </a:solidFill>
              </a:rPr>
              <a:t>[S2.4] </a:t>
            </a:r>
            <a:r>
              <a:rPr lang="zh-CN" altLang="en-US" sz="2300" dirty="0"/>
              <a:t>如题</a:t>
            </a:r>
            <a:r>
              <a:rPr lang="en-US" altLang="zh-CN" sz="2300" dirty="0"/>
              <a:t>4</a:t>
            </a:r>
            <a:r>
              <a:rPr lang="zh-CN" altLang="en-US" sz="2300" dirty="0"/>
              <a:t>图所示，两船</a:t>
            </a:r>
            <a:r>
              <a:rPr lang="en-US" altLang="zh-CN" sz="2300" dirty="0"/>
              <a:t>A</a:t>
            </a:r>
            <a:r>
              <a:rPr lang="zh-CN" altLang="en-US" sz="2300" dirty="0"/>
              <a:t>和</a:t>
            </a:r>
            <a:r>
              <a:rPr lang="en-US" altLang="zh-CN" sz="2300" dirty="0"/>
              <a:t>B</a:t>
            </a:r>
            <a:r>
              <a:rPr lang="zh-CN" altLang="en-US" sz="2300" dirty="0"/>
              <a:t>相距</a:t>
            </a:r>
            <a:r>
              <a:rPr lang="en-US" altLang="zh-CN" sz="2300" dirty="0"/>
              <a:t>R</a:t>
            </a:r>
            <a:r>
              <a:rPr lang="zh-CN" altLang="en-US" sz="2300" dirty="0"/>
              <a:t>，分别以速度      和        匀速</a:t>
            </a:r>
            <a:endParaRPr lang="en-US" altLang="zh-CN" sz="2300" dirty="0"/>
          </a:p>
          <a:p>
            <a:r>
              <a:rPr lang="zh-CN" altLang="en-US" sz="2300" dirty="0"/>
              <a:t>直线行驶，它们会不会相撞？若不相撞，求两船相靠最近</a:t>
            </a:r>
            <a:endParaRPr lang="en-US" altLang="zh-CN" sz="2300" dirty="0"/>
          </a:p>
          <a:p>
            <a:r>
              <a:rPr lang="zh-CN" altLang="en-US" sz="2300" dirty="0"/>
              <a:t>的距离。图中 </a:t>
            </a:r>
            <a:r>
              <a:rPr lang="en-US" altLang="zh-CN" sz="2300" dirty="0">
                <a:latin typeface="Symbol" pitchFamily="2" charset="2"/>
              </a:rPr>
              <a:t>a </a:t>
            </a:r>
            <a:r>
              <a:rPr lang="zh-CN" altLang="en-US" sz="2300" dirty="0"/>
              <a:t>和 </a:t>
            </a:r>
            <a:r>
              <a:rPr lang="en-US" altLang="zh-CN" sz="2300" dirty="0">
                <a:latin typeface="Symbol" pitchFamily="2" charset="2"/>
              </a:rPr>
              <a:t>b </a:t>
            </a:r>
            <a:r>
              <a:rPr lang="zh-CN" altLang="en-US" sz="2300" dirty="0"/>
              <a:t>为已知。</a:t>
            </a:r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70">
                <a:extLst>
                  <a:ext uri="{FF2B5EF4-FFF2-40B4-BE49-F238E27FC236}">
                    <a16:creationId xmlns:a16="http://schemas.microsoft.com/office/drawing/2014/main" id="{DF4C7EAA-3F02-419A-88D6-CE1BD7007194}"/>
                  </a:ext>
                </a:extLst>
              </p:cNvPr>
              <p:cNvSpPr txBox="1"/>
              <p:nvPr/>
            </p:nvSpPr>
            <p:spPr>
              <a:xfrm>
                <a:off x="6864046" y="592694"/>
                <a:ext cx="3813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70">
                <a:extLst>
                  <a:ext uri="{FF2B5EF4-FFF2-40B4-BE49-F238E27FC236}">
                    <a16:creationId xmlns:a16="http://schemas.microsoft.com/office/drawing/2014/main" id="{DF4C7EAA-3F02-419A-88D6-CE1BD700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046" y="592694"/>
                <a:ext cx="381323" cy="369332"/>
              </a:xfrm>
              <a:prstGeom prst="rect">
                <a:avLst/>
              </a:prstGeom>
              <a:blipFill>
                <a:blip r:embed="rId4"/>
                <a:stretch>
                  <a:fillRect l="-11111" r="-634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71">
                <a:extLst>
                  <a:ext uri="{FF2B5EF4-FFF2-40B4-BE49-F238E27FC236}">
                    <a16:creationId xmlns:a16="http://schemas.microsoft.com/office/drawing/2014/main" id="{22B2E95F-F195-40B9-98A7-27E39E60851D}"/>
                  </a:ext>
                </a:extLst>
              </p:cNvPr>
              <p:cNvSpPr txBox="1"/>
              <p:nvPr/>
            </p:nvSpPr>
            <p:spPr>
              <a:xfrm>
                <a:off x="7708095" y="585732"/>
                <a:ext cx="3813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71">
                <a:extLst>
                  <a:ext uri="{FF2B5EF4-FFF2-40B4-BE49-F238E27FC236}">
                    <a16:creationId xmlns:a16="http://schemas.microsoft.com/office/drawing/2014/main" id="{22B2E95F-F195-40B9-98A7-27E39E608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095" y="585732"/>
                <a:ext cx="381323" cy="369332"/>
              </a:xfrm>
              <a:prstGeom prst="rect">
                <a:avLst/>
              </a:prstGeom>
              <a:blipFill>
                <a:blip r:embed="rId5"/>
                <a:stretch>
                  <a:fillRect l="-14286" r="-793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F3FFE9B-F831-4F8B-A39F-B2ABEAC81338}"/>
                  </a:ext>
                </a:extLst>
              </p:cNvPr>
              <p:cNvSpPr txBox="1"/>
              <p:nvPr/>
            </p:nvSpPr>
            <p:spPr>
              <a:xfrm>
                <a:off x="299688" y="3024858"/>
                <a:ext cx="7189468" cy="283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b="1" dirty="0"/>
                  <a:t>解</a:t>
                </a:r>
                <a:r>
                  <a:rPr lang="zh-CN" altLang="en-US" dirty="0"/>
                  <a:t>：以水面为参考系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，船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的运动速度为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以船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为参考系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则船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的运动速度为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其大小可由余弦定理求得</a:t>
                </a: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dirty="0"/>
                                    <m:t> 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dirty="0"/>
                                    <m:t> </m:t>
                                  </m:r>
                                </m:e>
                              </m:d>
                            </m:e>
                          </m:func>
                        </m:e>
                      </m:rad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F3FFE9B-F831-4F8B-A39F-B2ABEAC81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88" y="3024858"/>
                <a:ext cx="7189468" cy="2835135"/>
              </a:xfrm>
              <a:prstGeom prst="rect">
                <a:avLst/>
              </a:prstGeom>
              <a:blipFill>
                <a:blip r:embed="rId6"/>
                <a:stretch>
                  <a:fillRect l="-1271" t="-860" r="-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89285339-E59A-49DD-AD0A-9DB265F1D0C1}"/>
              </a:ext>
            </a:extLst>
          </p:cNvPr>
          <p:cNvGrpSpPr/>
          <p:nvPr/>
        </p:nvGrpSpPr>
        <p:grpSpPr>
          <a:xfrm>
            <a:off x="233135" y="1942835"/>
            <a:ext cx="4725137" cy="541758"/>
            <a:chOff x="1547282" y="1855259"/>
            <a:chExt cx="4725137" cy="541758"/>
          </a:xfrm>
        </p:grpSpPr>
        <p:graphicFrame>
          <p:nvGraphicFramePr>
            <p:cNvPr id="30" name="Object 15">
              <a:extLst>
                <a:ext uri="{FF2B5EF4-FFF2-40B4-BE49-F238E27FC236}">
                  <a16:creationId xmlns:a16="http://schemas.microsoft.com/office/drawing/2014/main" id="{38FCF017-556A-4C06-B691-123682C31E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919" y="1855259"/>
            <a:ext cx="20955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Equation" r:id="rId7" imgW="1939680" imgH="418320" progId="Equation.3">
                    <p:embed/>
                  </p:oleObj>
                </mc:Choice>
                <mc:Fallback>
                  <p:oleObj name="Equation" r:id="rId7" imgW="1939680" imgH="418320" progId="Equation.3">
                    <p:embed/>
                    <p:pic>
                      <p:nvPicPr>
                        <p:cNvPr id="30" name="Object 15">
                          <a:extLst>
                            <a:ext uri="{FF2B5EF4-FFF2-40B4-BE49-F238E27FC236}">
                              <a16:creationId xmlns:a16="http://schemas.microsoft.com/office/drawing/2014/main" id="{38FCF017-556A-4C06-B691-123682C31E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919" y="1855259"/>
                          <a:ext cx="2095500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5CD90451-28E8-477F-94CB-1DEFAEA10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282" y="1877904"/>
              <a:ext cx="29337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 dirty="0">
                  <a:solidFill>
                    <a:srgbClr val="C00000"/>
                  </a:solidFill>
                  <a:latin typeface="Times New Roman" pitchFamily="18" charset="0"/>
                </a:rPr>
                <a:t>伽利略速度变换</a:t>
              </a:r>
            </a:p>
          </p:txBody>
        </p:sp>
      </p:grpSp>
      <p:grpSp>
        <p:nvGrpSpPr>
          <p:cNvPr id="34" name="Group 3">
            <a:extLst>
              <a:ext uri="{FF2B5EF4-FFF2-40B4-BE49-F238E27FC236}">
                <a16:creationId xmlns:a16="http://schemas.microsoft.com/office/drawing/2014/main" id="{9BBE2615-EC84-47FE-A4DE-1F589FAB55DF}"/>
              </a:ext>
            </a:extLst>
          </p:cNvPr>
          <p:cNvGrpSpPr>
            <a:grpSpLocks/>
          </p:cNvGrpSpPr>
          <p:nvPr/>
        </p:nvGrpSpPr>
        <p:grpSpPr bwMode="auto">
          <a:xfrm>
            <a:off x="299688" y="2449773"/>
            <a:ext cx="11592624" cy="830263"/>
            <a:chOff x="528" y="672"/>
            <a:chExt cx="6130" cy="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F99B8E44-900F-4F84-9964-8E873F476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672"/>
                  <a:ext cx="6130" cy="5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400" b="1" dirty="0">
                      <a:latin typeface="Times New Roman" pitchFamily="18" charset="0"/>
                      <a:ea typeface="楷体_GB2312" pitchFamily="49" charset="-122"/>
                    </a:rPr>
                    <a:t>                </a:t>
                  </a:r>
                  <a:r>
                    <a:rPr kumimoji="1" lang="zh-CN" altLang="en-US" sz="2400" b="1" dirty="0">
                      <a:latin typeface="Times New Roman" pitchFamily="18" charset="0"/>
                    </a:rPr>
                    <a:t>分别表示质点在两个坐标系中的速度，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a14:m>
                  <a:r>
                    <a:rPr kumimoji="1" lang="zh-CN" altLang="en-US" sz="2400" b="1" dirty="0">
                      <a:latin typeface="Times New Roman" pitchFamily="18" charset="0"/>
                    </a:rPr>
                    <a:t>表示两个坐标系的相对运动速度</a:t>
                  </a:r>
                </a:p>
              </p:txBody>
            </p:sp>
          </mc:Choice>
          <mc:Fallback xmlns=""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F99B8E44-900F-4F84-9964-8E873F476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8" y="672"/>
                  <a:ext cx="6130" cy="523"/>
                </a:xfrm>
                <a:prstGeom prst="rect">
                  <a:avLst/>
                </a:prstGeom>
                <a:blipFill>
                  <a:blip r:embed="rId9"/>
                  <a:stretch>
                    <a:fillRect t="-808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Object 5">
                  <a:extLst>
                    <a:ext uri="{FF2B5EF4-FFF2-40B4-BE49-F238E27FC236}">
                      <a16:creationId xmlns:a16="http://schemas.microsoft.com/office/drawing/2014/main" id="{CE3CDAC1-E391-468A-AA60-9C8605B3FC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9" y="703"/>
                <a:ext cx="299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6" name="Equation" r:id="rId10" imgW="583947" imgH="507780" progId="Equation.3">
                        <p:embed/>
                      </p:oleObj>
                    </mc:Choice>
                    <mc:Fallback>
                      <p:oleObj name="Equation" r:id="rId10" imgW="583947" imgH="507780" progId="Equation.3">
                        <p:embed/>
                        <p:pic>
                          <p:nvPicPr>
                            <p:cNvPr id="36" name="Object 5">
                              <a:extLst>
                                <a:ext uri="{FF2B5EF4-FFF2-40B4-BE49-F238E27FC236}">
                                  <a16:creationId xmlns:a16="http://schemas.microsoft.com/office/drawing/2014/main" id="{CE3CDAC1-E391-468A-AA60-9C8605B3FC5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9" y="703"/>
                              <a:ext cx="299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6" name="Object 5">
                  <a:extLst>
                    <a:ext uri="{FF2B5EF4-FFF2-40B4-BE49-F238E27FC236}">
                      <a16:creationId xmlns:a16="http://schemas.microsoft.com/office/drawing/2014/main" id="{CE3CDAC1-E391-468A-AA60-9C8605B3FC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9" y="703"/>
                <a:ext cx="299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0" name="Equation" r:id="rId12" imgW="583947" imgH="507780" progId="Equation.3">
                        <p:embed/>
                      </p:oleObj>
                    </mc:Choice>
                    <mc:Fallback>
                      <p:oleObj name="Equation" r:id="rId12" imgW="583947" imgH="507780" progId="Equation.3">
                        <p:embed/>
                        <p:pic>
                          <p:nvPicPr>
                            <p:cNvPr id="36" name="Object 5">
                              <a:extLst>
                                <a:ext uri="{FF2B5EF4-FFF2-40B4-BE49-F238E27FC236}">
                                  <a16:creationId xmlns:a16="http://schemas.microsoft.com/office/drawing/2014/main" id="{CE3CDAC1-E391-468A-AA60-9C8605B3FC5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9" y="703"/>
                              <a:ext cx="299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Object 6">
                  <a:extLst>
                    <a:ext uri="{FF2B5EF4-FFF2-40B4-BE49-F238E27FC236}">
                      <a16:creationId xmlns:a16="http://schemas.microsoft.com/office/drawing/2014/main" id="{E5522AEE-6B44-40D3-8191-FBAE0260CBD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2" y="697"/>
                <a:ext cx="260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7" name="Equation" r:id="rId14" imgW="508000" imgH="508000" progId="Equation.3">
                        <p:embed/>
                      </p:oleObj>
                    </mc:Choice>
                    <mc:Fallback>
                      <p:oleObj name="Equation" r:id="rId14" imgW="508000" imgH="508000" progId="Equation.3">
                        <p:embed/>
                        <p:pic>
                          <p:nvPicPr>
                            <p:cNvPr id="37" name="Object 6">
                              <a:extLst>
                                <a:ext uri="{FF2B5EF4-FFF2-40B4-BE49-F238E27FC236}">
                                  <a16:creationId xmlns:a16="http://schemas.microsoft.com/office/drawing/2014/main" id="{E5522AEE-6B44-40D3-8191-FBAE0260CB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52" y="697"/>
                              <a:ext cx="260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7" name="Object 6">
                  <a:extLst>
                    <a:ext uri="{FF2B5EF4-FFF2-40B4-BE49-F238E27FC236}">
                      <a16:creationId xmlns:a16="http://schemas.microsoft.com/office/drawing/2014/main" id="{E5522AEE-6B44-40D3-8191-FBAE0260CBD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2" y="697"/>
                <a:ext cx="260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1" name="Equation" r:id="rId16" imgW="508000" imgH="508000" progId="Equation.3">
                        <p:embed/>
                      </p:oleObj>
                    </mc:Choice>
                    <mc:Fallback>
                      <p:oleObj name="Equation" r:id="rId16" imgW="508000" imgH="508000" progId="Equation.3">
                        <p:embed/>
                        <p:pic>
                          <p:nvPicPr>
                            <p:cNvPr id="37" name="Object 6">
                              <a:extLst>
                                <a:ext uri="{FF2B5EF4-FFF2-40B4-BE49-F238E27FC236}">
                                  <a16:creationId xmlns:a16="http://schemas.microsoft.com/office/drawing/2014/main" id="{E5522AEE-6B44-40D3-8191-FBAE0260CB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52" y="697"/>
                              <a:ext cx="260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FE99BFD-78D3-4F19-A070-5115F814F682}"/>
              </a:ext>
            </a:extLst>
          </p:cNvPr>
          <p:cNvGrpSpPr/>
          <p:nvPr/>
        </p:nvGrpSpPr>
        <p:grpSpPr>
          <a:xfrm>
            <a:off x="6311877" y="3521404"/>
            <a:ext cx="5383378" cy="2479613"/>
            <a:chOff x="6676816" y="3320823"/>
            <a:chExt cx="5383378" cy="2479613"/>
          </a:xfrm>
        </p:grpSpPr>
        <p:sp>
          <p:nvSpPr>
            <p:cNvPr id="91" name="Arc 52">
              <a:extLst>
                <a:ext uri="{FF2B5EF4-FFF2-40B4-BE49-F238E27FC236}">
                  <a16:creationId xmlns:a16="http://schemas.microsoft.com/office/drawing/2014/main" id="{47012C97-6E03-49B5-83DA-374B395C27AC}"/>
                </a:ext>
              </a:extLst>
            </p:cNvPr>
            <p:cNvSpPr/>
            <p:nvPr/>
          </p:nvSpPr>
          <p:spPr>
            <a:xfrm rot="13798380">
              <a:off x="10596726" y="3875179"/>
              <a:ext cx="1463468" cy="1463468"/>
            </a:xfrm>
            <a:prstGeom prst="arc">
              <a:avLst>
                <a:gd name="adj1" fmla="val 18385481"/>
                <a:gd name="adj2" fmla="val 19183179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20A0135-1B6F-4282-B348-A348547D54D0}"/>
                </a:ext>
              </a:extLst>
            </p:cNvPr>
            <p:cNvGrpSpPr/>
            <p:nvPr/>
          </p:nvGrpSpPr>
          <p:grpSpPr>
            <a:xfrm>
              <a:off x="6676816" y="3320823"/>
              <a:ext cx="4914214" cy="2479613"/>
              <a:chOff x="6676816" y="3320823"/>
              <a:chExt cx="4914214" cy="2479613"/>
            </a:xfrm>
          </p:grpSpPr>
          <p:cxnSp>
            <p:nvCxnSpPr>
              <p:cNvPr id="95" name="Straight Connector 31">
                <a:extLst>
                  <a:ext uri="{FF2B5EF4-FFF2-40B4-BE49-F238E27FC236}">
                    <a16:creationId xmlns:a16="http://schemas.microsoft.com/office/drawing/2014/main" id="{4B35F7BC-31E8-45A3-8056-D8F0BF3FB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2140" y="5208655"/>
                <a:ext cx="949508" cy="6576"/>
              </a:xfrm>
              <a:prstGeom prst="line">
                <a:avLst/>
              </a:prstGeom>
              <a:ln w="254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33">
                <a:extLst>
                  <a:ext uri="{FF2B5EF4-FFF2-40B4-BE49-F238E27FC236}">
                    <a16:creationId xmlns:a16="http://schemas.microsoft.com/office/drawing/2014/main" id="{11ADFA42-2781-48D6-8A5F-5BB561341A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20057" y="4629484"/>
                <a:ext cx="778707" cy="547522"/>
              </a:xfrm>
              <a:prstGeom prst="line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1">
                <a:extLst>
                  <a:ext uri="{FF2B5EF4-FFF2-40B4-BE49-F238E27FC236}">
                    <a16:creationId xmlns:a16="http://schemas.microsoft.com/office/drawing/2014/main" id="{00C7A5F9-A9B7-465F-9AC9-D78717E9CD25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 flipV="1">
                <a:off x="7279515" y="5230877"/>
                <a:ext cx="3434386" cy="765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3">
                <a:extLst>
                  <a:ext uri="{FF2B5EF4-FFF2-40B4-BE49-F238E27FC236}">
                    <a16:creationId xmlns:a16="http://schemas.microsoft.com/office/drawing/2014/main" id="{F4ECFAA5-4B7E-43E8-898E-B6042AB82C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7092" y="4662513"/>
                <a:ext cx="778707" cy="547522"/>
              </a:xfrm>
              <a:prstGeom prst="line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Snip Diagonal Corner Rectangle 35">
                <a:extLst>
                  <a:ext uri="{FF2B5EF4-FFF2-40B4-BE49-F238E27FC236}">
                    <a16:creationId xmlns:a16="http://schemas.microsoft.com/office/drawing/2014/main" id="{4D60C2BA-22AB-4728-8187-60F45F1F95DC}"/>
                  </a:ext>
                </a:extLst>
              </p:cNvPr>
              <p:cNvSpPr/>
              <p:nvPr/>
            </p:nvSpPr>
            <p:spPr>
              <a:xfrm rot="6068553">
                <a:off x="7138324" y="5046690"/>
                <a:ext cx="282382" cy="255278"/>
              </a:xfrm>
              <a:prstGeom prst="snip2DiagRect">
                <a:avLst>
                  <a:gd name="adj1" fmla="val 0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nip Diagonal Corner Rectangle 36">
                <a:extLst>
                  <a:ext uri="{FF2B5EF4-FFF2-40B4-BE49-F238E27FC236}">
                    <a16:creationId xmlns:a16="http://schemas.microsoft.com/office/drawing/2014/main" id="{80B9683B-3CBB-4D11-B835-C28EC87BDB28}"/>
                  </a:ext>
                </a:extLst>
              </p:cNvPr>
              <p:cNvSpPr/>
              <p:nvPr/>
            </p:nvSpPr>
            <p:spPr>
              <a:xfrm rot="1516409">
                <a:off x="10445034" y="5042959"/>
                <a:ext cx="282382" cy="255278"/>
              </a:xfrm>
              <a:prstGeom prst="snip2DiagRect">
                <a:avLst>
                  <a:gd name="adj1" fmla="val 0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37">
                <a:extLst>
                  <a:ext uri="{FF2B5EF4-FFF2-40B4-BE49-F238E27FC236}">
                    <a16:creationId xmlns:a16="http://schemas.microsoft.com/office/drawing/2014/main" id="{D73A942B-8E09-4216-96B6-03E2EC205B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45206" y="4329943"/>
                <a:ext cx="474369" cy="716085"/>
              </a:xfrm>
              <a:prstGeom prst="line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0">
                <a:extLst>
                  <a:ext uri="{FF2B5EF4-FFF2-40B4-BE49-F238E27FC236}">
                    <a16:creationId xmlns:a16="http://schemas.microsoft.com/office/drawing/2014/main" id="{C5827F27-69A1-4F28-BE19-778BE809EF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19108" y="3320823"/>
                <a:ext cx="2377275" cy="173651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FC637BA-7557-4D93-8474-994A4AF3BE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8260" y="3344819"/>
                <a:ext cx="1149618" cy="165007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9">
                    <a:extLst>
                      <a:ext uri="{FF2B5EF4-FFF2-40B4-BE49-F238E27FC236}">
                        <a16:creationId xmlns:a16="http://schemas.microsoft.com/office/drawing/2014/main" id="{A23CC31C-8C7A-4685-9D25-FED6F8C9A472}"/>
                      </a:ext>
                    </a:extLst>
                  </p:cNvPr>
                  <p:cNvSpPr txBox="1"/>
                  <p:nvPr/>
                </p:nvSpPr>
                <p:spPr>
                  <a:xfrm>
                    <a:off x="7913908" y="4693748"/>
                    <a:ext cx="363530" cy="3520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6" name="TextBox 49">
                    <a:extLst>
                      <a:ext uri="{FF2B5EF4-FFF2-40B4-BE49-F238E27FC236}">
                        <a16:creationId xmlns:a16="http://schemas.microsoft.com/office/drawing/2014/main" id="{A23CC31C-8C7A-4685-9D25-FED6F8C9A4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3908" y="4693748"/>
                    <a:ext cx="363530" cy="35208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667" r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50">
                    <a:extLst>
                      <a:ext uri="{FF2B5EF4-FFF2-40B4-BE49-F238E27FC236}">
                        <a16:creationId xmlns:a16="http://schemas.microsoft.com/office/drawing/2014/main" id="{9FA4BF83-F178-4D79-B6B0-AA5C1316A6FB}"/>
                      </a:ext>
                    </a:extLst>
                  </p:cNvPr>
                  <p:cNvSpPr txBox="1"/>
                  <p:nvPr/>
                </p:nvSpPr>
                <p:spPr>
                  <a:xfrm>
                    <a:off x="9870550" y="4428799"/>
                    <a:ext cx="385462" cy="3520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7" name="TextBox 50">
                    <a:extLst>
                      <a:ext uri="{FF2B5EF4-FFF2-40B4-BE49-F238E27FC236}">
                        <a16:creationId xmlns:a16="http://schemas.microsoft.com/office/drawing/2014/main" id="{9FA4BF83-F178-4D79-B6B0-AA5C1316A6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0550" y="4428799"/>
                    <a:ext cx="385462" cy="35208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563" b="-17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Arc 51">
                <a:extLst>
                  <a:ext uri="{FF2B5EF4-FFF2-40B4-BE49-F238E27FC236}">
                    <a16:creationId xmlns:a16="http://schemas.microsoft.com/office/drawing/2014/main" id="{2B6B7B88-0035-4029-B9FD-644915CB2E87}"/>
                  </a:ext>
                </a:extLst>
              </p:cNvPr>
              <p:cNvSpPr/>
              <p:nvPr/>
            </p:nvSpPr>
            <p:spPr>
              <a:xfrm rot="3340846">
                <a:off x="6676816" y="4647574"/>
                <a:ext cx="1046046" cy="1046046"/>
              </a:xfrm>
              <a:prstGeom prst="arc">
                <a:avLst>
                  <a:gd name="adj1" fmla="val 16200000"/>
                  <a:gd name="adj2" fmla="val 18644647"/>
                </a:avLst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52">
                <a:extLst>
                  <a:ext uri="{FF2B5EF4-FFF2-40B4-BE49-F238E27FC236}">
                    <a16:creationId xmlns:a16="http://schemas.microsoft.com/office/drawing/2014/main" id="{24BA82D4-C347-4141-BD0C-ED62A4FF47B0}"/>
                  </a:ext>
                </a:extLst>
              </p:cNvPr>
              <p:cNvSpPr/>
              <p:nvPr/>
            </p:nvSpPr>
            <p:spPr>
              <a:xfrm rot="15626492">
                <a:off x="10198962" y="4646184"/>
                <a:ext cx="1046046" cy="1046046"/>
              </a:xfrm>
              <a:prstGeom prst="arc">
                <a:avLst>
                  <a:gd name="adj1" fmla="val 16200000"/>
                  <a:gd name="adj2" fmla="val 19646755"/>
                </a:avLst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53">
                <a:extLst>
                  <a:ext uri="{FF2B5EF4-FFF2-40B4-BE49-F238E27FC236}">
                    <a16:creationId xmlns:a16="http://schemas.microsoft.com/office/drawing/2014/main" id="{D27D362C-FD3B-4B40-8A6C-70E5DED5237E}"/>
                  </a:ext>
                </a:extLst>
              </p:cNvPr>
              <p:cNvSpPr txBox="1"/>
              <p:nvPr/>
            </p:nvSpPr>
            <p:spPr>
              <a:xfrm>
                <a:off x="6788453" y="5009715"/>
                <a:ext cx="414803" cy="528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A</a:t>
                </a:r>
              </a:p>
            </p:txBody>
          </p:sp>
          <p:sp>
            <p:nvSpPr>
              <p:cNvPr id="51" name="TextBox 54">
                <a:extLst>
                  <a:ext uri="{FF2B5EF4-FFF2-40B4-BE49-F238E27FC236}">
                    <a16:creationId xmlns:a16="http://schemas.microsoft.com/office/drawing/2014/main" id="{06936B3F-99F8-487F-9B24-2971C49BE07C}"/>
                  </a:ext>
                </a:extLst>
              </p:cNvPr>
              <p:cNvSpPr txBox="1"/>
              <p:nvPr/>
            </p:nvSpPr>
            <p:spPr>
              <a:xfrm>
                <a:off x="10658416" y="5193347"/>
                <a:ext cx="401966" cy="528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B</a:t>
                </a:r>
              </a:p>
            </p:txBody>
          </p:sp>
          <p:cxnSp>
            <p:nvCxnSpPr>
              <p:cNvPr id="78" name="Straight Connector 56">
                <a:extLst>
                  <a:ext uri="{FF2B5EF4-FFF2-40B4-BE49-F238E27FC236}">
                    <a16:creationId xmlns:a16="http://schemas.microsoft.com/office/drawing/2014/main" id="{6E2E3C0A-F7CA-4CD8-A48B-A09B19C958A2}"/>
                  </a:ext>
                </a:extLst>
              </p:cNvPr>
              <p:cNvCxnSpPr>
                <a:cxnSpLocks/>
                <a:stCxn id="50" idx="3"/>
              </p:cNvCxnSpPr>
              <p:nvPr/>
            </p:nvCxnSpPr>
            <p:spPr>
              <a:xfrm>
                <a:off x="7203256" y="5273781"/>
                <a:ext cx="7845" cy="41236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58">
                <a:extLst>
                  <a:ext uri="{FF2B5EF4-FFF2-40B4-BE49-F238E27FC236}">
                    <a16:creationId xmlns:a16="http://schemas.microsoft.com/office/drawing/2014/main" id="{411671F8-1A93-411C-AE97-B8A441DEB1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3915" y="5299347"/>
                <a:ext cx="7845" cy="41236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61">
                <a:extLst>
                  <a:ext uri="{FF2B5EF4-FFF2-40B4-BE49-F238E27FC236}">
                    <a16:creationId xmlns:a16="http://schemas.microsoft.com/office/drawing/2014/main" id="{35E9FC62-0498-4295-BA46-3AD3DFD7F369}"/>
                  </a:ext>
                </a:extLst>
              </p:cNvPr>
              <p:cNvCxnSpPr/>
              <p:nvPr/>
            </p:nvCxnSpPr>
            <p:spPr>
              <a:xfrm flipH="1">
                <a:off x="7167092" y="5479963"/>
                <a:ext cx="146326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62">
                <a:extLst>
                  <a:ext uri="{FF2B5EF4-FFF2-40B4-BE49-F238E27FC236}">
                    <a16:creationId xmlns:a16="http://schemas.microsoft.com/office/drawing/2014/main" id="{74633EC9-C500-4223-A869-884138715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1253" y="5525514"/>
                <a:ext cx="12405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64">
                <a:extLst>
                  <a:ext uri="{FF2B5EF4-FFF2-40B4-BE49-F238E27FC236}">
                    <a16:creationId xmlns:a16="http://schemas.microsoft.com/office/drawing/2014/main" id="{88553521-4849-4819-A7BA-1561F1BE4D37}"/>
                  </a:ext>
                </a:extLst>
              </p:cNvPr>
              <p:cNvSpPr txBox="1"/>
              <p:nvPr/>
            </p:nvSpPr>
            <p:spPr>
              <a:xfrm>
                <a:off x="8811211" y="5272305"/>
                <a:ext cx="401966" cy="528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65">
                    <a:extLst>
                      <a:ext uri="{FF2B5EF4-FFF2-40B4-BE49-F238E27FC236}">
                        <a16:creationId xmlns:a16="http://schemas.microsoft.com/office/drawing/2014/main" id="{51299455-783A-4ABD-873E-421235FF40A2}"/>
                      </a:ext>
                    </a:extLst>
                  </p:cNvPr>
                  <p:cNvSpPr txBox="1"/>
                  <p:nvPr/>
                </p:nvSpPr>
                <p:spPr>
                  <a:xfrm>
                    <a:off x="7734352" y="4817120"/>
                    <a:ext cx="250934" cy="3520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3" name="TextBox 65">
                    <a:extLst>
                      <a:ext uri="{FF2B5EF4-FFF2-40B4-BE49-F238E27FC236}">
                        <a16:creationId xmlns:a16="http://schemas.microsoft.com/office/drawing/2014/main" id="{51299455-783A-4ABD-873E-421235FF40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34352" y="4817120"/>
                    <a:ext cx="250934" cy="35208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9756" r="-24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66">
                    <a:extLst>
                      <a:ext uri="{FF2B5EF4-FFF2-40B4-BE49-F238E27FC236}">
                        <a16:creationId xmlns:a16="http://schemas.microsoft.com/office/drawing/2014/main" id="{D5CEA22F-71DF-4CAF-9258-F3EA0684C50F}"/>
                      </a:ext>
                    </a:extLst>
                  </p:cNvPr>
                  <p:cNvSpPr txBox="1"/>
                  <p:nvPr/>
                </p:nvSpPr>
                <p:spPr>
                  <a:xfrm>
                    <a:off x="9899260" y="4752716"/>
                    <a:ext cx="252769" cy="3520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4" name="TextBox 66">
                    <a:extLst>
                      <a:ext uri="{FF2B5EF4-FFF2-40B4-BE49-F238E27FC236}">
                        <a16:creationId xmlns:a16="http://schemas.microsoft.com/office/drawing/2014/main" id="{D5CEA22F-71DF-4CAF-9258-F3EA0684C5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99260" y="4752716"/>
                    <a:ext cx="252769" cy="35208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29268" r="-26829" b="-175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49">
                    <a:extLst>
                      <a:ext uri="{FF2B5EF4-FFF2-40B4-BE49-F238E27FC236}">
                        <a16:creationId xmlns:a16="http://schemas.microsoft.com/office/drawing/2014/main" id="{3BC88E1B-4288-4A85-8138-D4E65D6E0547}"/>
                      </a:ext>
                    </a:extLst>
                  </p:cNvPr>
                  <p:cNvSpPr txBox="1"/>
                  <p:nvPr/>
                </p:nvSpPr>
                <p:spPr>
                  <a:xfrm>
                    <a:off x="11227500" y="4662513"/>
                    <a:ext cx="363530" cy="3520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6" name="TextBox 49">
                    <a:extLst>
                      <a:ext uri="{FF2B5EF4-FFF2-40B4-BE49-F238E27FC236}">
                        <a16:creationId xmlns:a16="http://schemas.microsoft.com/office/drawing/2014/main" id="{3BC88E1B-4288-4A85-8138-D4E65D6E05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27500" y="4662513"/>
                    <a:ext cx="363530" cy="352088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Straight Connector 33">
                <a:extLst>
                  <a:ext uri="{FF2B5EF4-FFF2-40B4-BE49-F238E27FC236}">
                    <a16:creationId xmlns:a16="http://schemas.microsoft.com/office/drawing/2014/main" id="{2112BAC3-8124-43CA-AD6B-8C26BA74D8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12235" y="4331564"/>
                <a:ext cx="1362092" cy="303470"/>
              </a:xfrm>
              <a:prstGeom prst="line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844573D5-0AD7-4E3D-AA50-30F4E9D0FB45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4639" y="4133113"/>
                    <a:ext cx="57265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844573D5-0AD7-4E3D-AA50-30F4E9D0FB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64639" y="4133113"/>
                    <a:ext cx="572654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40">
                <a:extLst>
                  <a:ext uri="{FF2B5EF4-FFF2-40B4-BE49-F238E27FC236}">
                    <a16:creationId xmlns:a16="http://schemas.microsoft.com/office/drawing/2014/main" id="{C13F7371-1AA3-40E1-8721-9D1ACF0BD6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7178" y="4656643"/>
                <a:ext cx="4077332" cy="30667"/>
              </a:xfrm>
              <a:prstGeom prst="line">
                <a:avLst/>
              </a:prstGeom>
              <a:ln w="19050">
                <a:solidFill>
                  <a:srgbClr val="C0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66">
                    <a:extLst>
                      <a:ext uri="{FF2B5EF4-FFF2-40B4-BE49-F238E27FC236}">
                        <a16:creationId xmlns:a16="http://schemas.microsoft.com/office/drawing/2014/main" id="{DD9BA0D4-CF5B-49CC-B376-E56B39B4564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2234" y="4385971"/>
                    <a:ext cx="222305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2" name="TextBox 66">
                    <a:extLst>
                      <a:ext uri="{FF2B5EF4-FFF2-40B4-BE49-F238E27FC236}">
                        <a16:creationId xmlns:a16="http://schemas.microsoft.com/office/drawing/2014/main" id="{DD9BA0D4-CF5B-49CC-B376-E56B39B456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2234" y="4385971"/>
                    <a:ext cx="222305" cy="307777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4324" r="-21622" b="-588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Arc 51">
                <a:extLst>
                  <a:ext uri="{FF2B5EF4-FFF2-40B4-BE49-F238E27FC236}">
                    <a16:creationId xmlns:a16="http://schemas.microsoft.com/office/drawing/2014/main" id="{815E5253-4A52-4115-A4C8-56F4E082E573}"/>
                  </a:ext>
                </a:extLst>
              </p:cNvPr>
              <p:cNvSpPr/>
              <p:nvPr/>
            </p:nvSpPr>
            <p:spPr>
              <a:xfrm rot="3340846">
                <a:off x="10081660" y="4670324"/>
                <a:ext cx="1046046" cy="1046046"/>
              </a:xfrm>
              <a:prstGeom prst="arc">
                <a:avLst>
                  <a:gd name="adj1" fmla="val 16200000"/>
                  <a:gd name="adj2" fmla="val 18644647"/>
                </a:avLst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65">
                    <a:extLst>
                      <a:ext uri="{FF2B5EF4-FFF2-40B4-BE49-F238E27FC236}">
                        <a16:creationId xmlns:a16="http://schemas.microsoft.com/office/drawing/2014/main" id="{72AEC029-F51E-4C89-922A-90DB42E60329}"/>
                      </a:ext>
                    </a:extLst>
                  </p:cNvPr>
                  <p:cNvSpPr txBox="1"/>
                  <p:nvPr/>
                </p:nvSpPr>
                <p:spPr>
                  <a:xfrm>
                    <a:off x="11139196" y="4839870"/>
                    <a:ext cx="23217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TextBox 65">
                    <a:extLst>
                      <a:ext uri="{FF2B5EF4-FFF2-40B4-BE49-F238E27FC236}">
                        <a16:creationId xmlns:a16="http://schemas.microsoft.com/office/drawing/2014/main" id="{72AEC029-F51E-4C89-922A-90DB42E603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9196" y="4839870"/>
                    <a:ext cx="232179" cy="30777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10256" r="-76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9757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595234-8754-144E-9288-F2AB0D029866}"/>
              </a:ext>
            </a:extLst>
          </p:cNvPr>
          <p:cNvSpPr txBox="1">
            <a:spLocks/>
          </p:cNvSpPr>
          <p:nvPr/>
        </p:nvSpPr>
        <p:spPr>
          <a:xfrm>
            <a:off x="2899184" y="897464"/>
            <a:ext cx="4056630" cy="78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endParaRPr lang="en-US" sz="25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28">
            <a:extLst>
              <a:ext uri="{FF2B5EF4-FFF2-40B4-BE49-F238E27FC236}">
                <a16:creationId xmlns:a16="http://schemas.microsoft.com/office/drawing/2014/main" id="{06F08D01-1775-4AE6-BC17-1D23C4FDDC2C}"/>
              </a:ext>
            </a:extLst>
          </p:cNvPr>
          <p:cNvSpPr txBox="1"/>
          <p:nvPr/>
        </p:nvSpPr>
        <p:spPr>
          <a:xfrm>
            <a:off x="161818" y="127315"/>
            <a:ext cx="980504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300" b="1" dirty="0">
                <a:solidFill>
                  <a:srgbClr val="FF0000"/>
                </a:solidFill>
              </a:rPr>
              <a:t>[S7.4]</a:t>
            </a:r>
            <a:endParaRPr lang="en-US" altLang="zh-CN" sz="2300" dirty="0"/>
          </a:p>
        </p:txBody>
      </p:sp>
      <p:sp>
        <p:nvSpPr>
          <p:cNvPr id="57" name="TextBox 27">
            <a:extLst>
              <a:ext uri="{FF2B5EF4-FFF2-40B4-BE49-F238E27FC236}">
                <a16:creationId xmlns:a16="http://schemas.microsoft.com/office/drawing/2014/main" id="{7FA7A9AE-8F70-5C43-A729-9B2960A105FC}"/>
              </a:ext>
            </a:extLst>
          </p:cNvPr>
          <p:cNvSpPr txBox="1"/>
          <p:nvPr/>
        </p:nvSpPr>
        <p:spPr>
          <a:xfrm>
            <a:off x="8645726" y="500122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（题</a:t>
            </a:r>
            <a:r>
              <a:rPr lang="en-US" altLang="zh-CN" dirty="0"/>
              <a:t>S7.4</a:t>
            </a:r>
            <a:r>
              <a:rPr lang="zh-CN" altLang="en-US" dirty="0"/>
              <a:t>图）</a:t>
            </a:r>
            <a:endParaRPr lang="en-US" dirty="0"/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A37D6208-3CD2-DE4A-AB1C-789A1EF81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2322" y="127315"/>
            <a:ext cx="7660348" cy="132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如图</a:t>
            </a:r>
            <a:r>
              <a:rPr lang="en-US" altLang="zh-CN" sz="2200" dirty="0">
                <a:solidFill>
                  <a:schemeClr val="tx1"/>
                </a:solidFill>
              </a:rPr>
              <a:t>S7.4</a:t>
            </a:r>
            <a:r>
              <a:rPr lang="zh-CN" altLang="en-US" sz="2200" dirty="0">
                <a:solidFill>
                  <a:schemeClr val="tx1"/>
                </a:solidFill>
              </a:rPr>
              <a:t>所示，质量为</a:t>
            </a:r>
            <a:r>
              <a:rPr lang="en-US" altLang="zh-CN" sz="2200" dirty="0">
                <a:solidFill>
                  <a:schemeClr val="tx1"/>
                </a:solidFill>
              </a:rPr>
              <a:t>m</a:t>
            </a:r>
            <a:r>
              <a:rPr lang="zh-CN" altLang="en-US" sz="2200" dirty="0">
                <a:solidFill>
                  <a:schemeClr val="tx1"/>
                </a:solidFill>
              </a:rPr>
              <a:t>、半径为</a:t>
            </a:r>
            <a:r>
              <a:rPr lang="en-US" altLang="zh-CN" sz="2200" dirty="0">
                <a:solidFill>
                  <a:schemeClr val="tx1"/>
                </a:solidFill>
              </a:rPr>
              <a:t>r</a:t>
            </a:r>
            <a:r>
              <a:rPr lang="zh-CN" altLang="en-US" sz="2200" dirty="0">
                <a:solidFill>
                  <a:schemeClr val="tx1"/>
                </a:solidFill>
              </a:rPr>
              <a:t>的小圆柱体，在一个固定的大圆筒的内表面做纯滚动。设大圆筒的半径为</a:t>
            </a:r>
            <a:r>
              <a:rPr lang="en-US" altLang="zh-CN" sz="2200" dirty="0">
                <a:solidFill>
                  <a:schemeClr val="tx1"/>
                </a:solidFill>
              </a:rPr>
              <a:t>R</a:t>
            </a:r>
            <a:r>
              <a:rPr lang="zh-CN" altLang="en-US" sz="2200" dirty="0">
                <a:solidFill>
                  <a:schemeClr val="tx1"/>
                </a:solidFill>
              </a:rPr>
              <a:t>。当纯滚动发生在平衡位置附近时，求质心振动的角频率。</a:t>
            </a:r>
            <a:endParaRPr lang="en-US" altLang="zh-CN" sz="22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647F03-670E-6D4E-9604-A312DB8421DC}"/>
              </a:ext>
            </a:extLst>
          </p:cNvPr>
          <p:cNvGrpSpPr/>
          <p:nvPr/>
        </p:nvGrpSpPr>
        <p:grpSpPr>
          <a:xfrm>
            <a:off x="6812384" y="-681183"/>
            <a:ext cx="4960863" cy="5233383"/>
            <a:chOff x="2318886" y="1705539"/>
            <a:chExt cx="4960863" cy="5233383"/>
          </a:xfrm>
        </p:grpSpPr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98E206FE-97F3-3A4C-80F3-B1985CFF1D8B}"/>
                </a:ext>
              </a:extLst>
            </p:cNvPr>
            <p:cNvSpPr/>
            <p:nvPr/>
          </p:nvSpPr>
          <p:spPr>
            <a:xfrm>
              <a:off x="2318886" y="1705539"/>
              <a:ext cx="4932000" cy="4932000"/>
            </a:xfrm>
            <a:prstGeom prst="arc">
              <a:avLst>
                <a:gd name="adj1" fmla="val 18012"/>
                <a:gd name="adj2" fmla="val 10925499"/>
              </a:avLst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DE5F17B-B976-2543-AA98-17FB0FDA96BB}"/>
                </a:ext>
              </a:extLst>
            </p:cNvPr>
            <p:cNvSpPr/>
            <p:nvPr/>
          </p:nvSpPr>
          <p:spPr>
            <a:xfrm>
              <a:off x="5887061" y="5393542"/>
              <a:ext cx="640800" cy="640317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EDE9A64-716B-F14C-8F7D-0A9B63ED356B}"/>
                </a:ext>
              </a:extLst>
            </p:cNvPr>
            <p:cNvSpPr/>
            <p:nvPr/>
          </p:nvSpPr>
          <p:spPr>
            <a:xfrm>
              <a:off x="4519668" y="5960536"/>
              <a:ext cx="640800" cy="640317"/>
            </a:xfrm>
            <a:prstGeom prst="ellipse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4326E60-362B-2A46-A0D5-37849D118601}"/>
                </a:ext>
              </a:extLst>
            </p:cNvPr>
            <p:cNvSpPr/>
            <p:nvPr/>
          </p:nvSpPr>
          <p:spPr>
            <a:xfrm>
              <a:off x="6192947" y="5699186"/>
              <a:ext cx="60423" cy="61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8A35DEB-0CF9-ED44-BB25-5F4B99D32933}"/>
                </a:ext>
              </a:extLst>
            </p:cNvPr>
            <p:cNvSpPr/>
            <p:nvPr/>
          </p:nvSpPr>
          <p:spPr>
            <a:xfrm>
              <a:off x="4811040" y="6286497"/>
              <a:ext cx="60423" cy="61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D3FA048-1881-AD42-8A2C-E6680DC0CAFE}"/>
                </a:ext>
              </a:extLst>
            </p:cNvPr>
            <p:cNvSpPr/>
            <p:nvPr/>
          </p:nvSpPr>
          <p:spPr>
            <a:xfrm>
              <a:off x="4854794" y="4164737"/>
              <a:ext cx="60423" cy="61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对象 38930">
                  <a:extLst>
                    <a:ext uri="{FF2B5EF4-FFF2-40B4-BE49-F238E27FC236}">
                      <a16:creationId xmlns:a16="http://schemas.microsoft.com/office/drawing/2014/main" id="{653B5FC8-921C-DD40-BF34-5D608CCA0DB8}"/>
                    </a:ext>
                  </a:extLst>
                </p:cNvPr>
                <p:cNvSpPr txBox="1"/>
                <p:nvPr/>
              </p:nvSpPr>
              <p:spPr bwMode="auto">
                <a:xfrm>
                  <a:off x="4721492" y="3722821"/>
                  <a:ext cx="327025" cy="38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8" name="对象 38930">
                  <a:extLst>
                    <a:ext uri="{FF2B5EF4-FFF2-40B4-BE49-F238E27FC236}">
                      <a16:creationId xmlns:a16="http://schemas.microsoft.com/office/drawing/2014/main" id="{653B5FC8-921C-DD40-BF34-5D608CCA0D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21492" y="3722821"/>
                  <a:ext cx="327025" cy="381000"/>
                </a:xfrm>
                <a:prstGeom prst="rect">
                  <a:avLst/>
                </a:prstGeom>
                <a:blipFill>
                  <a:blip r:embed="rId3"/>
                  <a:stretch>
                    <a:fillRect r="-188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EC669927-45BD-9043-9CD7-BC0010421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4794" y="4158472"/>
              <a:ext cx="24906" cy="26624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DFC719-0F0D-E64A-AD44-7BB39095B985}"/>
                </a:ext>
              </a:extLst>
            </p:cNvPr>
            <p:cNvCxnSpPr/>
            <p:nvPr/>
          </p:nvCxnSpPr>
          <p:spPr>
            <a:xfrm>
              <a:off x="6223158" y="5760386"/>
              <a:ext cx="0" cy="5935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24349F4-AF8F-F741-A69F-A8DA820E5386}"/>
                    </a:ext>
                  </a:extLst>
                </p:cNvPr>
                <p:cNvSpPr txBox="1"/>
                <p:nvPr/>
              </p:nvSpPr>
              <p:spPr>
                <a:xfrm>
                  <a:off x="5964027" y="6359914"/>
                  <a:ext cx="5786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𝒎𝒈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24349F4-AF8F-F741-A69F-A8DA820E53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027" y="6359914"/>
                  <a:ext cx="578685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8511" r="-1063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A6E3523-D6E3-F043-9F91-75751D6E90B3}"/>
                </a:ext>
              </a:extLst>
            </p:cNvPr>
            <p:cNvCxnSpPr>
              <a:cxnSpLocks/>
              <a:stCxn id="97" idx="1"/>
            </p:cNvCxnSpPr>
            <p:nvPr/>
          </p:nvCxnSpPr>
          <p:spPr>
            <a:xfrm flipH="1">
              <a:off x="2656121" y="4173700"/>
              <a:ext cx="2207522" cy="121984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EAB9105-246E-7B4F-8DD1-73957FB8455B}"/>
                    </a:ext>
                  </a:extLst>
                </p:cNvPr>
                <p:cNvSpPr txBox="1"/>
                <p:nvPr/>
              </p:nvSpPr>
              <p:spPr>
                <a:xfrm>
                  <a:off x="3594302" y="4448002"/>
                  <a:ext cx="2997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EAB9105-246E-7B4F-8DD1-73957FB84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302" y="4448002"/>
                  <a:ext cx="29976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20833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B0F0F7A-6CAB-804A-8015-10809B0E30B1}"/>
                </a:ext>
              </a:extLst>
            </p:cNvPr>
            <p:cNvCxnSpPr>
              <a:cxnSpLocks/>
              <a:stCxn id="97" idx="6"/>
            </p:cNvCxnSpPr>
            <p:nvPr/>
          </p:nvCxnSpPr>
          <p:spPr>
            <a:xfrm>
              <a:off x="4915217" y="4195337"/>
              <a:ext cx="1509743" cy="178795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669327C-ACA2-E24B-B143-92C81718DFD8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H="1" flipV="1">
              <a:off x="5851544" y="5301835"/>
              <a:ext cx="350252" cy="406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E0199DC-5D13-CB4C-8453-36096AACDB33}"/>
                    </a:ext>
                  </a:extLst>
                </p:cNvPr>
                <p:cNvSpPr txBox="1"/>
                <p:nvPr/>
              </p:nvSpPr>
              <p:spPr>
                <a:xfrm>
                  <a:off x="5880407" y="4963913"/>
                  <a:ext cx="3189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E0199DC-5D13-CB4C-8453-36096AACD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0407" y="4963913"/>
                  <a:ext cx="318997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5385" r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503C73C0-1565-AC43-9376-0A9338532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610" y="5163703"/>
              <a:ext cx="822139" cy="835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9CAA1019-9AF0-454C-9D9D-F98A36FEE7C7}"/>
                    </a:ext>
                  </a:extLst>
                </p:cNvPr>
                <p:cNvSpPr txBox="1"/>
                <p:nvPr/>
              </p:nvSpPr>
              <p:spPr>
                <a:xfrm>
                  <a:off x="6931889" y="5398305"/>
                  <a:ext cx="26391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9CAA1019-9AF0-454C-9D9D-F98A36FEE7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889" y="5398305"/>
                  <a:ext cx="263918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38095" r="-33333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D900F72-F554-FA45-9392-1FE0D5BCA813}"/>
                    </a:ext>
                  </a:extLst>
                </p:cNvPr>
                <p:cNvSpPr txBox="1"/>
                <p:nvPr/>
              </p:nvSpPr>
              <p:spPr>
                <a:xfrm>
                  <a:off x="6482290" y="5885147"/>
                  <a:ext cx="2835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D900F72-F554-FA45-9392-1FE0D5BCA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90" y="5885147"/>
                  <a:ext cx="28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6667" r="-1666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7E0DB502-4447-864E-972E-6723A1EF1381}"/>
                    </a:ext>
                  </a:extLst>
                </p:cNvPr>
                <p:cNvSpPr txBox="1"/>
                <p:nvPr/>
              </p:nvSpPr>
              <p:spPr>
                <a:xfrm>
                  <a:off x="6159843" y="5434331"/>
                  <a:ext cx="23410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7E0DB502-4447-864E-972E-6723A1EF1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9843" y="5434331"/>
                  <a:ext cx="234102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15789" r="-15789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E720036F-D263-0F43-AB3A-DF5D47BBC296}"/>
                </a:ext>
              </a:extLst>
            </p:cNvPr>
            <p:cNvCxnSpPr>
              <a:cxnSpLocks/>
              <a:stCxn id="96" idx="1"/>
            </p:cNvCxnSpPr>
            <p:nvPr/>
          </p:nvCxnSpPr>
          <p:spPr>
            <a:xfrm>
              <a:off x="4819889" y="6295460"/>
              <a:ext cx="492787" cy="53445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F767DB91-B043-4749-B166-C7A0F6A28716}"/>
                </a:ext>
              </a:extLst>
            </p:cNvPr>
            <p:cNvCxnSpPr>
              <a:cxnSpLocks/>
              <a:stCxn id="94" idx="7"/>
            </p:cNvCxnSpPr>
            <p:nvPr/>
          </p:nvCxnSpPr>
          <p:spPr>
            <a:xfrm flipH="1">
              <a:off x="4842071" y="6054308"/>
              <a:ext cx="224554" cy="26278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FFCC43B-C046-C945-9E2D-CD1A6A0441DA}"/>
                    </a:ext>
                  </a:extLst>
                </p:cNvPr>
                <p:cNvSpPr txBox="1"/>
                <p:nvPr/>
              </p:nvSpPr>
              <p:spPr>
                <a:xfrm>
                  <a:off x="4977829" y="5613955"/>
                  <a:ext cx="2835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9FFCC43B-C046-C945-9E2D-CD1A6A044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7829" y="5613955"/>
                  <a:ext cx="28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17391" r="-17391"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B78A3D4-45CD-B64E-A084-5EB545849D39}"/>
                    </a:ext>
                  </a:extLst>
                </p:cNvPr>
                <p:cNvSpPr txBox="1"/>
                <p:nvPr/>
              </p:nvSpPr>
              <p:spPr>
                <a:xfrm>
                  <a:off x="4913013" y="6142194"/>
                  <a:ext cx="2073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B78A3D4-45CD-B64E-A084-5EB545849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3013" y="6142194"/>
                  <a:ext cx="207364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1765" r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2804C237-6127-1642-B681-A3F4526BB1CE}"/>
                </a:ext>
              </a:extLst>
            </p:cNvPr>
            <p:cNvSpPr/>
            <p:nvPr/>
          </p:nvSpPr>
          <p:spPr>
            <a:xfrm>
              <a:off x="4346968" y="3679814"/>
              <a:ext cx="914400" cy="914400"/>
            </a:xfrm>
            <a:prstGeom prst="arc">
              <a:avLst>
                <a:gd name="adj1" fmla="val 2482715"/>
                <a:gd name="adj2" fmla="val 473579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C857EF41-10E7-CF44-A6FB-517135BDF6F9}"/>
                    </a:ext>
                  </a:extLst>
                </p:cNvPr>
                <p:cNvSpPr txBox="1"/>
                <p:nvPr/>
              </p:nvSpPr>
              <p:spPr>
                <a:xfrm>
                  <a:off x="4971036" y="4546545"/>
                  <a:ext cx="22230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C857EF41-10E7-CF44-A6FB-517135BDF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036" y="4546545"/>
                  <a:ext cx="222304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15789" r="-1578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48F7E58-80B0-014C-B8C5-8B363A9CBB3A}"/>
                    </a:ext>
                  </a:extLst>
                </p:cNvPr>
                <p:cNvSpPr txBox="1"/>
                <p:nvPr/>
              </p:nvSpPr>
              <p:spPr>
                <a:xfrm>
                  <a:off x="4914605" y="6631145"/>
                  <a:ext cx="22230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48F7E58-80B0-014C-B8C5-8B363A9CB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605" y="6631145"/>
                  <a:ext cx="222304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22222" r="-22222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6ABF94D-4D9E-5447-B8BC-76279600749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2890" y="1471453"/>
            <a:ext cx="3386635" cy="1045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4DD5A-90B6-1145-A718-23F0767CED7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6982" y="2558797"/>
            <a:ext cx="6069217" cy="381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3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EEAD58-D6F1-2749-AFFF-C1FED18E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68" y="162158"/>
            <a:ext cx="7134612" cy="4342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5BFBD0-53F6-2C4D-AA7E-F83FE36CE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0968" y="4618463"/>
            <a:ext cx="4748252" cy="10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91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69">
            <a:extLst>
              <a:ext uri="{FF2B5EF4-FFF2-40B4-BE49-F238E27FC236}">
                <a16:creationId xmlns:a16="http://schemas.microsoft.com/office/drawing/2014/main" id="{4ACE1069-9B98-4D59-A90D-AA9C63695285}"/>
              </a:ext>
            </a:extLst>
          </p:cNvPr>
          <p:cNvSpPr txBox="1"/>
          <p:nvPr/>
        </p:nvSpPr>
        <p:spPr>
          <a:xfrm>
            <a:off x="231721" y="592694"/>
            <a:ext cx="844173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b="1" dirty="0">
                <a:solidFill>
                  <a:srgbClr val="FF0000"/>
                </a:solidFill>
              </a:rPr>
              <a:t>[S2.4] </a:t>
            </a:r>
            <a:r>
              <a:rPr lang="zh-CN" altLang="en-US" sz="2300" dirty="0"/>
              <a:t>如题</a:t>
            </a:r>
            <a:r>
              <a:rPr lang="en-US" altLang="zh-CN" sz="2300" dirty="0"/>
              <a:t>4</a:t>
            </a:r>
            <a:r>
              <a:rPr lang="zh-CN" altLang="en-US" sz="2300" dirty="0"/>
              <a:t>图所示，两船</a:t>
            </a:r>
            <a:r>
              <a:rPr lang="en-US" altLang="zh-CN" sz="2300" dirty="0"/>
              <a:t>A</a:t>
            </a:r>
            <a:r>
              <a:rPr lang="zh-CN" altLang="en-US" sz="2300" dirty="0"/>
              <a:t>和</a:t>
            </a:r>
            <a:r>
              <a:rPr lang="en-US" altLang="zh-CN" sz="2300" dirty="0"/>
              <a:t>B</a:t>
            </a:r>
            <a:r>
              <a:rPr lang="zh-CN" altLang="en-US" sz="2300" dirty="0"/>
              <a:t>相距</a:t>
            </a:r>
            <a:r>
              <a:rPr lang="en-US" altLang="zh-CN" sz="2300" dirty="0"/>
              <a:t>R</a:t>
            </a:r>
            <a:r>
              <a:rPr lang="zh-CN" altLang="en-US" sz="2300" dirty="0"/>
              <a:t>，分别以速度      和        匀速</a:t>
            </a:r>
            <a:endParaRPr lang="en-US" altLang="zh-CN" sz="2300" dirty="0"/>
          </a:p>
          <a:p>
            <a:r>
              <a:rPr lang="zh-CN" altLang="en-US" sz="2300" dirty="0"/>
              <a:t>直线行驶，它们会不会相撞？若不相撞，求两船相靠最近</a:t>
            </a:r>
            <a:endParaRPr lang="en-US" altLang="zh-CN" sz="2300" dirty="0"/>
          </a:p>
          <a:p>
            <a:r>
              <a:rPr lang="zh-CN" altLang="en-US" sz="2300" dirty="0"/>
              <a:t>的距离。图中 </a:t>
            </a:r>
            <a:r>
              <a:rPr lang="en-US" altLang="zh-CN" sz="2300" dirty="0">
                <a:latin typeface="Symbol" pitchFamily="2" charset="2"/>
              </a:rPr>
              <a:t>a </a:t>
            </a:r>
            <a:r>
              <a:rPr lang="zh-CN" altLang="en-US" sz="2300" dirty="0"/>
              <a:t>和 </a:t>
            </a:r>
            <a:r>
              <a:rPr lang="en-US" altLang="zh-CN" sz="2300" dirty="0">
                <a:latin typeface="Symbol" pitchFamily="2" charset="2"/>
              </a:rPr>
              <a:t>b </a:t>
            </a:r>
            <a:r>
              <a:rPr lang="zh-CN" altLang="en-US" sz="2300" dirty="0"/>
              <a:t>为已知。</a:t>
            </a:r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70">
                <a:extLst>
                  <a:ext uri="{FF2B5EF4-FFF2-40B4-BE49-F238E27FC236}">
                    <a16:creationId xmlns:a16="http://schemas.microsoft.com/office/drawing/2014/main" id="{DF4C7EAA-3F02-419A-88D6-CE1BD7007194}"/>
                  </a:ext>
                </a:extLst>
              </p:cNvPr>
              <p:cNvSpPr txBox="1"/>
              <p:nvPr/>
            </p:nvSpPr>
            <p:spPr>
              <a:xfrm>
                <a:off x="6864046" y="592694"/>
                <a:ext cx="3813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70">
                <a:extLst>
                  <a:ext uri="{FF2B5EF4-FFF2-40B4-BE49-F238E27FC236}">
                    <a16:creationId xmlns:a16="http://schemas.microsoft.com/office/drawing/2014/main" id="{DF4C7EAA-3F02-419A-88D6-CE1BD700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046" y="592694"/>
                <a:ext cx="381323" cy="369332"/>
              </a:xfrm>
              <a:prstGeom prst="rect">
                <a:avLst/>
              </a:prstGeom>
              <a:blipFill>
                <a:blip r:embed="rId3"/>
                <a:stretch>
                  <a:fillRect l="-11111" r="-634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71">
                <a:extLst>
                  <a:ext uri="{FF2B5EF4-FFF2-40B4-BE49-F238E27FC236}">
                    <a16:creationId xmlns:a16="http://schemas.microsoft.com/office/drawing/2014/main" id="{22B2E95F-F195-40B9-98A7-27E39E60851D}"/>
                  </a:ext>
                </a:extLst>
              </p:cNvPr>
              <p:cNvSpPr txBox="1"/>
              <p:nvPr/>
            </p:nvSpPr>
            <p:spPr>
              <a:xfrm>
                <a:off x="7708095" y="585732"/>
                <a:ext cx="3813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71">
                <a:extLst>
                  <a:ext uri="{FF2B5EF4-FFF2-40B4-BE49-F238E27FC236}">
                    <a16:creationId xmlns:a16="http://schemas.microsoft.com/office/drawing/2014/main" id="{22B2E95F-F195-40B9-98A7-27E39E608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095" y="585732"/>
                <a:ext cx="381323" cy="369332"/>
              </a:xfrm>
              <a:prstGeom prst="rect">
                <a:avLst/>
              </a:prstGeom>
              <a:blipFill>
                <a:blip r:embed="rId4"/>
                <a:stretch>
                  <a:fillRect l="-14286" r="-793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F3FFE9B-F831-4F8B-A39F-B2ABEAC81338}"/>
                  </a:ext>
                </a:extLst>
              </p:cNvPr>
              <p:cNvSpPr txBox="1"/>
              <p:nvPr/>
            </p:nvSpPr>
            <p:spPr>
              <a:xfrm>
                <a:off x="299688" y="3024858"/>
                <a:ext cx="7189468" cy="4269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b="1" dirty="0"/>
                  <a:t>解</a:t>
                </a:r>
                <a:r>
                  <a:rPr lang="zh-CN" altLang="en-US" dirty="0"/>
                  <a:t>：以水面为参考系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，船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的运动速度为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以船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为参考系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则船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的运动速度为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/>
                  <a:t>其大小可由余弦定理求得</a:t>
                </a: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dirty="0"/>
                                    <m:t> 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dirty="0"/>
                                    <m:t> </m:t>
                                  </m:r>
                                </m:e>
                              </m:d>
                            </m:e>
                          </m:func>
                        </m:e>
                      </m:rad>
                    </m:oMath>
                  </m:oMathPara>
                </a14:m>
                <a:endParaRPr lang="en-US" altLang="zh-CN" b="1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与</m:t>
                    </m:r>
                  </m:oMath>
                </a14:m>
                <a:r>
                  <a:rPr lang="zh-CN" altLang="en-US" dirty="0"/>
                  <a:t>水平方向的夹角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满足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</m:func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25000"/>
                  </a:lnSpc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F3FFE9B-F831-4F8B-A39F-B2ABEAC81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88" y="3024858"/>
                <a:ext cx="7189468" cy="4269182"/>
              </a:xfrm>
              <a:prstGeom prst="rect">
                <a:avLst/>
              </a:prstGeom>
              <a:blipFill>
                <a:blip r:embed="rId5"/>
                <a:stretch>
                  <a:fillRect l="-1271" t="-571" r="-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89285339-E59A-49DD-AD0A-9DB265F1D0C1}"/>
              </a:ext>
            </a:extLst>
          </p:cNvPr>
          <p:cNvGrpSpPr/>
          <p:nvPr/>
        </p:nvGrpSpPr>
        <p:grpSpPr>
          <a:xfrm>
            <a:off x="233135" y="1942835"/>
            <a:ext cx="4725137" cy="541758"/>
            <a:chOff x="1547282" y="1855259"/>
            <a:chExt cx="4725137" cy="541758"/>
          </a:xfrm>
        </p:grpSpPr>
        <p:graphicFrame>
          <p:nvGraphicFramePr>
            <p:cNvPr id="30" name="Object 15">
              <a:extLst>
                <a:ext uri="{FF2B5EF4-FFF2-40B4-BE49-F238E27FC236}">
                  <a16:creationId xmlns:a16="http://schemas.microsoft.com/office/drawing/2014/main" id="{38FCF017-556A-4C06-B691-123682C31E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919" y="1855259"/>
            <a:ext cx="20955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Equation" r:id="rId6" imgW="1939680" imgH="418320" progId="Equation.3">
                    <p:embed/>
                  </p:oleObj>
                </mc:Choice>
                <mc:Fallback>
                  <p:oleObj name="Equation" r:id="rId6" imgW="1939680" imgH="418320" progId="Equation.3">
                    <p:embed/>
                    <p:pic>
                      <p:nvPicPr>
                        <p:cNvPr id="30" name="Object 15">
                          <a:extLst>
                            <a:ext uri="{FF2B5EF4-FFF2-40B4-BE49-F238E27FC236}">
                              <a16:creationId xmlns:a16="http://schemas.microsoft.com/office/drawing/2014/main" id="{38FCF017-556A-4C06-B691-123682C31E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919" y="1855259"/>
                          <a:ext cx="2095500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5CD90451-28E8-477F-94CB-1DEFAEA10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282" y="1877904"/>
              <a:ext cx="29337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 dirty="0">
                  <a:solidFill>
                    <a:srgbClr val="C00000"/>
                  </a:solidFill>
                  <a:latin typeface="Times New Roman" pitchFamily="18" charset="0"/>
                </a:rPr>
                <a:t>伽利略速度变换</a:t>
              </a:r>
            </a:p>
          </p:txBody>
        </p:sp>
      </p:grpSp>
      <p:grpSp>
        <p:nvGrpSpPr>
          <p:cNvPr id="34" name="Group 3">
            <a:extLst>
              <a:ext uri="{FF2B5EF4-FFF2-40B4-BE49-F238E27FC236}">
                <a16:creationId xmlns:a16="http://schemas.microsoft.com/office/drawing/2014/main" id="{9BBE2615-EC84-47FE-A4DE-1F589FAB55DF}"/>
              </a:ext>
            </a:extLst>
          </p:cNvPr>
          <p:cNvGrpSpPr>
            <a:grpSpLocks/>
          </p:cNvGrpSpPr>
          <p:nvPr/>
        </p:nvGrpSpPr>
        <p:grpSpPr bwMode="auto">
          <a:xfrm>
            <a:off x="299688" y="2449773"/>
            <a:ext cx="11592624" cy="830263"/>
            <a:chOff x="528" y="672"/>
            <a:chExt cx="6130" cy="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F99B8E44-900F-4F84-9964-8E873F476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672"/>
                  <a:ext cx="6130" cy="5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400" b="1" dirty="0">
                      <a:latin typeface="Times New Roman" pitchFamily="18" charset="0"/>
                      <a:ea typeface="楷体_GB2312" pitchFamily="49" charset="-122"/>
                    </a:rPr>
                    <a:t>                </a:t>
                  </a:r>
                  <a:r>
                    <a:rPr kumimoji="1" lang="zh-CN" altLang="en-US" sz="2400" b="1" dirty="0">
                      <a:latin typeface="Times New Roman" pitchFamily="18" charset="0"/>
                    </a:rPr>
                    <a:t>分别表示质点在两个坐标系中的速度，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a14:m>
                  <a:r>
                    <a:rPr kumimoji="1" lang="zh-CN" altLang="en-US" sz="2400" b="1" dirty="0">
                      <a:latin typeface="Times New Roman" pitchFamily="18" charset="0"/>
                    </a:rPr>
                    <a:t>表示两个坐标系的相对运动速度</a:t>
                  </a:r>
                </a:p>
              </p:txBody>
            </p:sp>
          </mc:Choice>
          <mc:Fallback xmlns=""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F99B8E44-900F-4F84-9964-8E873F476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8" y="672"/>
                  <a:ext cx="6130" cy="523"/>
                </a:xfrm>
                <a:prstGeom prst="rect">
                  <a:avLst/>
                </a:prstGeom>
                <a:blipFill>
                  <a:blip r:embed="rId8"/>
                  <a:stretch>
                    <a:fillRect t="-808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Object 5">
                  <a:extLst>
                    <a:ext uri="{FF2B5EF4-FFF2-40B4-BE49-F238E27FC236}">
                      <a16:creationId xmlns:a16="http://schemas.microsoft.com/office/drawing/2014/main" id="{CE3CDAC1-E391-468A-AA60-9C8605B3FC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9" y="703"/>
                <a:ext cx="299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60" name="Equation" r:id="rId9" imgW="583947" imgH="507780" progId="Equation.3">
                        <p:embed/>
                      </p:oleObj>
                    </mc:Choice>
                    <mc:Fallback>
                      <p:oleObj name="Equation" r:id="rId9" imgW="583947" imgH="507780" progId="Equation.3">
                        <p:embed/>
                        <p:pic>
                          <p:nvPicPr>
                            <p:cNvPr id="36" name="Object 5">
                              <a:extLst>
                                <a:ext uri="{FF2B5EF4-FFF2-40B4-BE49-F238E27FC236}">
                                  <a16:creationId xmlns:a16="http://schemas.microsoft.com/office/drawing/2014/main" id="{CE3CDAC1-E391-468A-AA60-9C8605B3FC5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9" y="703"/>
                              <a:ext cx="299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6" name="Object 5">
                  <a:extLst>
                    <a:ext uri="{FF2B5EF4-FFF2-40B4-BE49-F238E27FC236}">
                      <a16:creationId xmlns:a16="http://schemas.microsoft.com/office/drawing/2014/main" id="{CE3CDAC1-E391-468A-AA60-9C8605B3FC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9" y="703"/>
                <a:ext cx="299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4" name="Equation" r:id="rId11" imgW="583947" imgH="507780" progId="Equation.3">
                        <p:embed/>
                      </p:oleObj>
                    </mc:Choice>
                    <mc:Fallback>
                      <p:oleObj name="Equation" r:id="rId11" imgW="583947" imgH="507780" progId="Equation.3">
                        <p:embed/>
                        <p:pic>
                          <p:nvPicPr>
                            <p:cNvPr id="36" name="Object 5">
                              <a:extLst>
                                <a:ext uri="{FF2B5EF4-FFF2-40B4-BE49-F238E27FC236}">
                                  <a16:creationId xmlns:a16="http://schemas.microsoft.com/office/drawing/2014/main" id="{CE3CDAC1-E391-468A-AA60-9C8605B3FC5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9" y="703"/>
                              <a:ext cx="299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Object 6">
                  <a:extLst>
                    <a:ext uri="{FF2B5EF4-FFF2-40B4-BE49-F238E27FC236}">
                      <a16:creationId xmlns:a16="http://schemas.microsoft.com/office/drawing/2014/main" id="{E5522AEE-6B44-40D3-8191-FBAE0260CBD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2" y="697"/>
                <a:ext cx="260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61" name="Equation" r:id="rId13" imgW="508000" imgH="508000" progId="Equation.3">
                        <p:embed/>
                      </p:oleObj>
                    </mc:Choice>
                    <mc:Fallback>
                      <p:oleObj name="Equation" r:id="rId13" imgW="508000" imgH="508000" progId="Equation.3">
                        <p:embed/>
                        <p:pic>
                          <p:nvPicPr>
                            <p:cNvPr id="37" name="Object 6">
                              <a:extLst>
                                <a:ext uri="{FF2B5EF4-FFF2-40B4-BE49-F238E27FC236}">
                                  <a16:creationId xmlns:a16="http://schemas.microsoft.com/office/drawing/2014/main" id="{E5522AEE-6B44-40D3-8191-FBAE0260CB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52" y="697"/>
                              <a:ext cx="260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7" name="Object 6">
                  <a:extLst>
                    <a:ext uri="{FF2B5EF4-FFF2-40B4-BE49-F238E27FC236}">
                      <a16:creationId xmlns:a16="http://schemas.microsoft.com/office/drawing/2014/main" id="{E5522AEE-6B44-40D3-8191-FBAE0260CBD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2" y="697"/>
                <a:ext cx="260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55" name="Equation" r:id="rId15" imgW="508000" imgH="508000" progId="Equation.3">
                        <p:embed/>
                      </p:oleObj>
                    </mc:Choice>
                    <mc:Fallback>
                      <p:oleObj name="Equation" r:id="rId15" imgW="508000" imgH="508000" progId="Equation.3">
                        <p:embed/>
                        <p:pic>
                          <p:nvPicPr>
                            <p:cNvPr id="37" name="Object 6">
                              <a:extLst>
                                <a:ext uri="{FF2B5EF4-FFF2-40B4-BE49-F238E27FC236}">
                                  <a16:creationId xmlns:a16="http://schemas.microsoft.com/office/drawing/2014/main" id="{E5522AEE-6B44-40D3-8191-FBAE0260CB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52" y="697"/>
                              <a:ext cx="260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DCFFA4-DE80-4678-93C3-B95EA10AADEF}"/>
              </a:ext>
            </a:extLst>
          </p:cNvPr>
          <p:cNvGrpSpPr/>
          <p:nvPr/>
        </p:nvGrpSpPr>
        <p:grpSpPr>
          <a:xfrm>
            <a:off x="8089418" y="3210817"/>
            <a:ext cx="4206345" cy="3061451"/>
            <a:chOff x="7757115" y="3226246"/>
            <a:chExt cx="4206345" cy="306145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771235B-9412-4ECB-B8A4-B29B47EED660}"/>
                </a:ext>
              </a:extLst>
            </p:cNvPr>
            <p:cNvGrpSpPr/>
            <p:nvPr/>
          </p:nvGrpSpPr>
          <p:grpSpPr>
            <a:xfrm>
              <a:off x="7757115" y="3226246"/>
              <a:ext cx="4206345" cy="3061451"/>
              <a:chOff x="3819306" y="3896950"/>
              <a:chExt cx="2537832" cy="1847078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9CCEE3C1-BA01-4C22-96F6-F76714E04280}"/>
                  </a:ext>
                </a:extLst>
              </p:cNvPr>
              <p:cNvGrpSpPr/>
              <p:nvPr/>
            </p:nvGrpSpPr>
            <p:grpSpPr>
              <a:xfrm>
                <a:off x="3819306" y="4289978"/>
                <a:ext cx="2104144" cy="1454050"/>
                <a:chOff x="3819306" y="4289978"/>
                <a:chExt cx="2104144" cy="1454050"/>
              </a:xfrm>
            </p:grpSpPr>
            <p:cxnSp>
              <p:nvCxnSpPr>
                <p:cNvPr id="96" name="Straight Connector 31">
                  <a:extLst>
                    <a:ext uri="{FF2B5EF4-FFF2-40B4-BE49-F238E27FC236}">
                      <a16:creationId xmlns:a16="http://schemas.microsoft.com/office/drawing/2014/main" id="{B6BBCF6C-EA8E-44F8-8164-9D2BF9CC0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9306" y="5237781"/>
                  <a:ext cx="2064762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33">
                  <a:extLst>
                    <a:ext uri="{FF2B5EF4-FFF2-40B4-BE49-F238E27FC236}">
                      <a16:creationId xmlns:a16="http://schemas.microsoft.com/office/drawing/2014/main" id="{3BF1DD07-44A1-43D6-92C2-737FB0810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52477" y="4652034"/>
                  <a:ext cx="778707" cy="547522"/>
                </a:xfrm>
                <a:prstGeom prst="line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8" name="Snip Diagonal Corner Rectangle 36">
                  <a:extLst>
                    <a:ext uri="{FF2B5EF4-FFF2-40B4-BE49-F238E27FC236}">
                      <a16:creationId xmlns:a16="http://schemas.microsoft.com/office/drawing/2014/main" id="{50EB8568-12FA-406F-8A10-52C390B2AD49}"/>
                    </a:ext>
                  </a:extLst>
                </p:cNvPr>
                <p:cNvSpPr/>
                <p:nvPr/>
              </p:nvSpPr>
              <p:spPr>
                <a:xfrm rot="1516409">
                  <a:off x="4777454" y="5065509"/>
                  <a:ext cx="282382" cy="255278"/>
                </a:xfrm>
                <a:prstGeom prst="snip2DiagRect">
                  <a:avLst>
                    <a:gd name="adj1" fmla="val 0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37">
                  <a:extLst>
                    <a:ext uri="{FF2B5EF4-FFF2-40B4-BE49-F238E27FC236}">
                      <a16:creationId xmlns:a16="http://schemas.microsoft.com/office/drawing/2014/main" id="{E37F6E7B-3311-4435-B966-17A5DC240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77626" y="4352493"/>
                  <a:ext cx="474369" cy="716085"/>
                </a:xfrm>
                <a:prstGeom prst="line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50">
                      <a:extLst>
                        <a:ext uri="{FF2B5EF4-FFF2-40B4-BE49-F238E27FC236}">
                          <a16:creationId xmlns:a16="http://schemas.microsoft.com/office/drawing/2014/main" id="{8289EBAF-0190-4079-A7A4-73B77CB28C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80173" y="4803697"/>
                      <a:ext cx="385462" cy="3520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00" name="TextBox 50">
                      <a:extLst>
                        <a:ext uri="{FF2B5EF4-FFF2-40B4-BE49-F238E27FC236}">
                          <a16:creationId xmlns:a16="http://schemas.microsoft.com/office/drawing/2014/main" id="{8289EBAF-0190-4079-A7A4-73B77CB28C9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80173" y="4803697"/>
                      <a:ext cx="385462" cy="352088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1" name="Arc 52">
                  <a:extLst>
                    <a:ext uri="{FF2B5EF4-FFF2-40B4-BE49-F238E27FC236}">
                      <a16:creationId xmlns:a16="http://schemas.microsoft.com/office/drawing/2014/main" id="{2B3367EB-BBA1-49A4-BA5F-267EFC1D8216}"/>
                    </a:ext>
                  </a:extLst>
                </p:cNvPr>
                <p:cNvSpPr/>
                <p:nvPr/>
              </p:nvSpPr>
              <p:spPr>
                <a:xfrm rot="15626492">
                  <a:off x="4531382" y="4668734"/>
                  <a:ext cx="1046046" cy="1046046"/>
                </a:xfrm>
                <a:prstGeom prst="arc">
                  <a:avLst>
                    <a:gd name="adj1" fmla="val 16200000"/>
                    <a:gd name="adj2" fmla="val 19646755"/>
                  </a:avLst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TextBox 54">
                  <a:extLst>
                    <a:ext uri="{FF2B5EF4-FFF2-40B4-BE49-F238E27FC236}">
                      <a16:creationId xmlns:a16="http://schemas.microsoft.com/office/drawing/2014/main" id="{60F5BCFB-8034-4F02-81BE-280833082069}"/>
                    </a:ext>
                  </a:extLst>
                </p:cNvPr>
                <p:cNvSpPr txBox="1"/>
                <p:nvPr/>
              </p:nvSpPr>
              <p:spPr>
                <a:xfrm>
                  <a:off x="4990836" y="5215897"/>
                  <a:ext cx="401966" cy="5281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i="1" dirty="0"/>
                    <a:t>B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66">
                      <a:extLst>
                        <a:ext uri="{FF2B5EF4-FFF2-40B4-BE49-F238E27FC236}">
                          <a16:creationId xmlns:a16="http://schemas.microsoft.com/office/drawing/2014/main" id="{F98F3695-D72A-4621-93E3-56E73E91A1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65567" y="4839669"/>
                      <a:ext cx="252769" cy="3520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04" name="TextBox 66">
                      <a:extLst>
                        <a:ext uri="{FF2B5EF4-FFF2-40B4-BE49-F238E27FC236}">
                          <a16:creationId xmlns:a16="http://schemas.microsoft.com/office/drawing/2014/main" id="{F98F3695-D72A-4621-93E3-56E73E91A1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65567" y="4839669"/>
                      <a:ext cx="252769" cy="35208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Box 49">
                      <a:extLst>
                        <a:ext uri="{FF2B5EF4-FFF2-40B4-BE49-F238E27FC236}">
                          <a16:creationId xmlns:a16="http://schemas.microsoft.com/office/drawing/2014/main" id="{F356BA1F-0F18-4C40-B2CA-0A326BE502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59920" y="4685063"/>
                      <a:ext cx="363530" cy="3520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05" name="TextBox 49">
                      <a:extLst>
                        <a:ext uri="{FF2B5EF4-FFF2-40B4-BE49-F238E27FC236}">
                          <a16:creationId xmlns:a16="http://schemas.microsoft.com/office/drawing/2014/main" id="{F356BA1F-0F18-4C40-B2CA-0A326BE5023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59920" y="4685063"/>
                      <a:ext cx="363530" cy="352088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6" name="Straight Connector 33">
                  <a:extLst>
                    <a:ext uri="{FF2B5EF4-FFF2-40B4-BE49-F238E27FC236}">
                      <a16:creationId xmlns:a16="http://schemas.microsoft.com/office/drawing/2014/main" id="{D342744C-AB58-46D8-8BD8-475B3CB653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44655" y="4354114"/>
                  <a:ext cx="1362092" cy="30347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41E7DE0E-536B-41CB-8DE3-C50386E410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81369" y="4289978"/>
                      <a:ext cx="572654" cy="2228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oMath>
                        </m:oMathPara>
                      </a14:m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41E7DE0E-536B-41CB-8DE3-C50386E410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81369" y="4289978"/>
                      <a:ext cx="572654" cy="222831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b="-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66">
                      <a:extLst>
                        <a:ext uri="{FF2B5EF4-FFF2-40B4-BE49-F238E27FC236}">
                          <a16:creationId xmlns:a16="http://schemas.microsoft.com/office/drawing/2014/main" id="{AC492CE1-602A-4141-8310-BCD1C311B3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2966" y="4475742"/>
                      <a:ext cx="22230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66">
                      <a:extLst>
                        <a:ext uri="{FF2B5EF4-FFF2-40B4-BE49-F238E27FC236}">
                          <a16:creationId xmlns:a16="http://schemas.microsoft.com/office/drawing/2014/main" id="{AC492CE1-602A-4141-8310-BCD1C311B31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2966" y="4475742"/>
                      <a:ext cx="222305" cy="30777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65">
                      <a:extLst>
                        <a:ext uri="{FF2B5EF4-FFF2-40B4-BE49-F238E27FC236}">
                          <a16:creationId xmlns:a16="http://schemas.microsoft.com/office/drawing/2014/main" id="{20E5DECB-46DF-4FA0-A054-8B2D52F730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08650" y="4947544"/>
                      <a:ext cx="140082" cy="18569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TextBox 65">
                      <a:extLst>
                        <a:ext uri="{FF2B5EF4-FFF2-40B4-BE49-F238E27FC236}">
                          <a16:creationId xmlns:a16="http://schemas.microsoft.com/office/drawing/2014/main" id="{20E5DECB-46DF-4FA0-A054-8B2D52F730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8650" y="4947544"/>
                      <a:ext cx="140082" cy="18569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10526" r="-105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0" name="Straight Connector 40">
                  <a:extLst>
                    <a:ext uri="{FF2B5EF4-FFF2-40B4-BE49-F238E27FC236}">
                      <a16:creationId xmlns:a16="http://schemas.microsoft.com/office/drawing/2014/main" id="{ACB6C5A2-13C2-408B-8A94-781CDDAD5A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44655" y="4678414"/>
                  <a:ext cx="1426799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Arc 52">
                <a:extLst>
                  <a:ext uri="{FF2B5EF4-FFF2-40B4-BE49-F238E27FC236}">
                    <a16:creationId xmlns:a16="http://schemas.microsoft.com/office/drawing/2014/main" id="{C1F4F2DB-3CD9-4AF1-917A-F6329059B29E}"/>
                  </a:ext>
                </a:extLst>
              </p:cNvPr>
              <p:cNvSpPr/>
              <p:nvPr/>
            </p:nvSpPr>
            <p:spPr>
              <a:xfrm rot="13798380">
                <a:off x="4893670" y="3896950"/>
                <a:ext cx="1463468" cy="1463468"/>
              </a:xfrm>
              <a:prstGeom prst="arc">
                <a:avLst>
                  <a:gd name="adj1" fmla="val 18385481"/>
                  <a:gd name="adj2" fmla="val 19183179"/>
                </a:avLst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" name="Arc 51">
              <a:extLst>
                <a:ext uri="{FF2B5EF4-FFF2-40B4-BE49-F238E27FC236}">
                  <a16:creationId xmlns:a16="http://schemas.microsoft.com/office/drawing/2014/main" id="{14AD94E1-585B-4317-8D51-A401C65F0417}"/>
                </a:ext>
              </a:extLst>
            </p:cNvPr>
            <p:cNvSpPr/>
            <p:nvPr/>
          </p:nvSpPr>
          <p:spPr>
            <a:xfrm rot="3340846">
              <a:off x="8897071" y="4638378"/>
              <a:ext cx="1522256" cy="1522256"/>
            </a:xfrm>
            <a:prstGeom prst="arc">
              <a:avLst>
                <a:gd name="adj1" fmla="val 16200000"/>
                <a:gd name="adj2" fmla="val 1864464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Straight Connector 31">
            <a:extLst>
              <a:ext uri="{FF2B5EF4-FFF2-40B4-BE49-F238E27FC236}">
                <a16:creationId xmlns:a16="http://schemas.microsoft.com/office/drawing/2014/main" id="{08606446-D550-4654-9B24-3D43AE5C9BAE}"/>
              </a:ext>
            </a:extLst>
          </p:cNvPr>
          <p:cNvCxnSpPr>
            <a:cxnSpLocks/>
          </p:cNvCxnSpPr>
          <p:nvPr/>
        </p:nvCxnSpPr>
        <p:spPr>
          <a:xfrm flipV="1">
            <a:off x="9014809" y="3972714"/>
            <a:ext cx="0" cy="1460472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31">
            <a:extLst>
              <a:ext uri="{FF2B5EF4-FFF2-40B4-BE49-F238E27FC236}">
                <a16:creationId xmlns:a16="http://schemas.microsoft.com/office/drawing/2014/main" id="{B5B328C1-BF41-4AD5-A3EC-4195C694A2C3}"/>
              </a:ext>
            </a:extLst>
          </p:cNvPr>
          <p:cNvCxnSpPr>
            <a:cxnSpLocks/>
          </p:cNvCxnSpPr>
          <p:nvPr/>
        </p:nvCxnSpPr>
        <p:spPr>
          <a:xfrm flipV="1">
            <a:off x="11217768" y="4524519"/>
            <a:ext cx="0" cy="855224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21F309F-7559-4EB5-A4E1-FCB5636978B1}"/>
              </a:ext>
            </a:extLst>
          </p:cNvPr>
          <p:cNvGrpSpPr/>
          <p:nvPr/>
        </p:nvGrpSpPr>
        <p:grpSpPr>
          <a:xfrm>
            <a:off x="8693641" y="3802874"/>
            <a:ext cx="225307" cy="896483"/>
            <a:chOff x="8453226" y="3817227"/>
            <a:chExt cx="225307" cy="896483"/>
          </a:xfrm>
        </p:grpSpPr>
        <p:cxnSp>
          <p:nvCxnSpPr>
            <p:cNvPr id="70" name="Straight Connector 56">
              <a:extLst>
                <a:ext uri="{FF2B5EF4-FFF2-40B4-BE49-F238E27FC236}">
                  <a16:creationId xmlns:a16="http://schemas.microsoft.com/office/drawing/2014/main" id="{0D047380-E1C7-4A93-B173-9DD0CFD08E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65272" y="3866252"/>
              <a:ext cx="1211" cy="225303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58">
              <a:extLst>
                <a:ext uri="{FF2B5EF4-FFF2-40B4-BE49-F238E27FC236}">
                  <a16:creationId xmlns:a16="http://schemas.microsoft.com/office/drawing/2014/main" id="{66BCFB52-744A-4FA4-944E-513C5A0BC4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65275" y="4392804"/>
              <a:ext cx="1211" cy="22530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61">
              <a:extLst>
                <a:ext uri="{FF2B5EF4-FFF2-40B4-BE49-F238E27FC236}">
                  <a16:creationId xmlns:a16="http://schemas.microsoft.com/office/drawing/2014/main" id="{3E62F5C9-C63C-4289-A542-299484C0BD3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456701" y="4600758"/>
              <a:ext cx="22590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62">
              <a:extLst>
                <a:ext uri="{FF2B5EF4-FFF2-40B4-BE49-F238E27FC236}">
                  <a16:creationId xmlns:a16="http://schemas.microsoft.com/office/drawing/2014/main" id="{D6966CEA-4D6E-4D8A-84C5-92DABEAF6F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77584" y="3912985"/>
              <a:ext cx="191515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935301F7-0B9B-47D4-A86B-5C197F6AAC9E}"/>
                  </a:ext>
                </a:extLst>
              </p:cNvPr>
              <p:cNvSpPr txBox="1"/>
              <p:nvPr/>
            </p:nvSpPr>
            <p:spPr>
              <a:xfrm>
                <a:off x="6809503" y="4041059"/>
                <a:ext cx="23981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</m:func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0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935301F7-0B9B-47D4-A86B-5C197F6AA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503" y="4041059"/>
                <a:ext cx="2398172" cy="400110"/>
              </a:xfrm>
              <a:prstGeom prst="rect">
                <a:avLst/>
              </a:prstGeom>
              <a:blipFill>
                <a:blip r:embed="rId2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77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69">
            <a:extLst>
              <a:ext uri="{FF2B5EF4-FFF2-40B4-BE49-F238E27FC236}">
                <a16:creationId xmlns:a16="http://schemas.microsoft.com/office/drawing/2014/main" id="{4ACE1069-9B98-4D59-A90D-AA9C63695285}"/>
              </a:ext>
            </a:extLst>
          </p:cNvPr>
          <p:cNvSpPr txBox="1"/>
          <p:nvPr/>
        </p:nvSpPr>
        <p:spPr>
          <a:xfrm>
            <a:off x="231721" y="592694"/>
            <a:ext cx="844173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b="1" dirty="0">
                <a:solidFill>
                  <a:srgbClr val="FF0000"/>
                </a:solidFill>
              </a:rPr>
              <a:t>[S2.4] </a:t>
            </a:r>
            <a:r>
              <a:rPr lang="zh-CN" altLang="en-US" sz="2300" dirty="0"/>
              <a:t>如题</a:t>
            </a:r>
            <a:r>
              <a:rPr lang="en-US" altLang="zh-CN" sz="2300" dirty="0"/>
              <a:t>4</a:t>
            </a:r>
            <a:r>
              <a:rPr lang="zh-CN" altLang="en-US" sz="2300" dirty="0"/>
              <a:t>图所示，两船</a:t>
            </a:r>
            <a:r>
              <a:rPr lang="en-US" altLang="zh-CN" sz="2300" dirty="0"/>
              <a:t>A</a:t>
            </a:r>
            <a:r>
              <a:rPr lang="zh-CN" altLang="en-US" sz="2300" dirty="0"/>
              <a:t>和</a:t>
            </a:r>
            <a:r>
              <a:rPr lang="en-US" altLang="zh-CN" sz="2300" dirty="0"/>
              <a:t>B</a:t>
            </a:r>
            <a:r>
              <a:rPr lang="zh-CN" altLang="en-US" sz="2300" dirty="0"/>
              <a:t>相距</a:t>
            </a:r>
            <a:r>
              <a:rPr lang="en-US" altLang="zh-CN" sz="2300" dirty="0"/>
              <a:t>R</a:t>
            </a:r>
            <a:r>
              <a:rPr lang="zh-CN" altLang="en-US" sz="2300" dirty="0"/>
              <a:t>，分别以速度      和        匀速</a:t>
            </a:r>
            <a:endParaRPr lang="en-US" altLang="zh-CN" sz="2300" dirty="0"/>
          </a:p>
          <a:p>
            <a:r>
              <a:rPr lang="zh-CN" altLang="en-US" sz="2300" dirty="0"/>
              <a:t>直线行驶，它们会不会相撞？若不相撞，求两船相靠最近</a:t>
            </a:r>
            <a:endParaRPr lang="en-US" altLang="zh-CN" sz="2300" dirty="0"/>
          </a:p>
          <a:p>
            <a:r>
              <a:rPr lang="zh-CN" altLang="en-US" sz="2300" dirty="0"/>
              <a:t>的距离。图中 </a:t>
            </a:r>
            <a:r>
              <a:rPr lang="en-US" altLang="zh-CN" sz="2300" dirty="0">
                <a:latin typeface="Symbol" pitchFamily="2" charset="2"/>
              </a:rPr>
              <a:t>a </a:t>
            </a:r>
            <a:r>
              <a:rPr lang="zh-CN" altLang="en-US" sz="2300" dirty="0"/>
              <a:t>和 </a:t>
            </a:r>
            <a:r>
              <a:rPr lang="en-US" altLang="zh-CN" sz="2300" dirty="0">
                <a:latin typeface="Symbol" pitchFamily="2" charset="2"/>
              </a:rPr>
              <a:t>b </a:t>
            </a:r>
            <a:r>
              <a:rPr lang="zh-CN" altLang="en-US" sz="2300" dirty="0"/>
              <a:t>为已知。</a:t>
            </a:r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70">
                <a:extLst>
                  <a:ext uri="{FF2B5EF4-FFF2-40B4-BE49-F238E27FC236}">
                    <a16:creationId xmlns:a16="http://schemas.microsoft.com/office/drawing/2014/main" id="{DF4C7EAA-3F02-419A-88D6-CE1BD7007194}"/>
                  </a:ext>
                </a:extLst>
              </p:cNvPr>
              <p:cNvSpPr txBox="1"/>
              <p:nvPr/>
            </p:nvSpPr>
            <p:spPr>
              <a:xfrm>
                <a:off x="6864046" y="592694"/>
                <a:ext cx="3813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70">
                <a:extLst>
                  <a:ext uri="{FF2B5EF4-FFF2-40B4-BE49-F238E27FC236}">
                    <a16:creationId xmlns:a16="http://schemas.microsoft.com/office/drawing/2014/main" id="{DF4C7EAA-3F02-419A-88D6-CE1BD700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046" y="592694"/>
                <a:ext cx="381323" cy="369332"/>
              </a:xfrm>
              <a:prstGeom prst="rect">
                <a:avLst/>
              </a:prstGeom>
              <a:blipFill>
                <a:blip r:embed="rId4"/>
                <a:stretch>
                  <a:fillRect l="-11111" r="-634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71">
                <a:extLst>
                  <a:ext uri="{FF2B5EF4-FFF2-40B4-BE49-F238E27FC236}">
                    <a16:creationId xmlns:a16="http://schemas.microsoft.com/office/drawing/2014/main" id="{22B2E95F-F195-40B9-98A7-27E39E60851D}"/>
                  </a:ext>
                </a:extLst>
              </p:cNvPr>
              <p:cNvSpPr txBox="1"/>
              <p:nvPr/>
            </p:nvSpPr>
            <p:spPr>
              <a:xfrm>
                <a:off x="7708095" y="585732"/>
                <a:ext cx="3813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71">
                <a:extLst>
                  <a:ext uri="{FF2B5EF4-FFF2-40B4-BE49-F238E27FC236}">
                    <a16:creationId xmlns:a16="http://schemas.microsoft.com/office/drawing/2014/main" id="{22B2E95F-F195-40B9-98A7-27E39E608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095" y="585732"/>
                <a:ext cx="381323" cy="369332"/>
              </a:xfrm>
              <a:prstGeom prst="rect">
                <a:avLst/>
              </a:prstGeom>
              <a:blipFill>
                <a:blip r:embed="rId5"/>
                <a:stretch>
                  <a:fillRect l="-14286" r="-793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F3FFE9B-F831-4F8B-A39F-B2ABEAC81338}"/>
                  </a:ext>
                </a:extLst>
              </p:cNvPr>
              <p:cNvSpPr txBox="1"/>
              <p:nvPr/>
            </p:nvSpPr>
            <p:spPr>
              <a:xfrm>
                <a:off x="299688" y="3024858"/>
                <a:ext cx="7189468" cy="2547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pPr>
                  <a:lnSpc>
                    <a:spcPct val="125000"/>
                  </a:lnSpc>
                </a:pPr>
                <a:r>
                  <a:rPr lang="zh-CN" altLang="en-US" dirty="0"/>
                  <a:t>  在参考系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静止，则</a:t>
                </a:r>
                <a:r>
                  <a:rPr lang="en-US" altLang="zh-CN" dirty="0"/>
                  <a:t>AB</a:t>
                </a:r>
                <a:r>
                  <a:rPr lang="zh-CN" altLang="en-US" dirty="0"/>
                  <a:t>间距的最小值</a:t>
                </a: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func>
                        <m:func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dirty="0"/>
                                        <m:t> 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dirty="0"/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b="1" dirty="0"/>
              </a:p>
              <a:p>
                <a:pPr>
                  <a:lnSpc>
                    <a:spcPct val="125000"/>
                  </a:lnSpc>
                </a:pPr>
                <a:r>
                  <a:rPr lang="zh-CN" altLang="en-US" dirty="0"/>
                  <a:t>可求出相遇条件</a:t>
                </a:r>
                <a:endParaRPr lang="en-US" altLang="zh-CN" dirty="0"/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</m:e>
                      </m:func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F3FFE9B-F831-4F8B-A39F-B2ABEAC81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88" y="3024858"/>
                <a:ext cx="7189468" cy="2547813"/>
              </a:xfrm>
              <a:prstGeom prst="rect">
                <a:avLst/>
              </a:prstGeom>
              <a:blipFill>
                <a:blip r:embed="rId6"/>
                <a:stretch>
                  <a:fillRect l="-1271" t="-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89285339-E59A-49DD-AD0A-9DB265F1D0C1}"/>
              </a:ext>
            </a:extLst>
          </p:cNvPr>
          <p:cNvGrpSpPr/>
          <p:nvPr/>
        </p:nvGrpSpPr>
        <p:grpSpPr>
          <a:xfrm>
            <a:off x="233135" y="1942835"/>
            <a:ext cx="4725137" cy="541758"/>
            <a:chOff x="1547282" y="1855259"/>
            <a:chExt cx="4725137" cy="541758"/>
          </a:xfrm>
        </p:grpSpPr>
        <p:graphicFrame>
          <p:nvGraphicFramePr>
            <p:cNvPr id="30" name="Object 15">
              <a:extLst>
                <a:ext uri="{FF2B5EF4-FFF2-40B4-BE49-F238E27FC236}">
                  <a16:creationId xmlns:a16="http://schemas.microsoft.com/office/drawing/2014/main" id="{38FCF017-556A-4C06-B691-123682C31E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919" y="1855259"/>
            <a:ext cx="2095500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Equation" r:id="rId7" imgW="1939680" imgH="418320" progId="Equation.3">
                    <p:embed/>
                  </p:oleObj>
                </mc:Choice>
                <mc:Fallback>
                  <p:oleObj name="Equation" r:id="rId7" imgW="1939680" imgH="418320" progId="Equation.3">
                    <p:embed/>
                    <p:pic>
                      <p:nvPicPr>
                        <p:cNvPr id="30" name="Object 15">
                          <a:extLst>
                            <a:ext uri="{FF2B5EF4-FFF2-40B4-BE49-F238E27FC236}">
                              <a16:creationId xmlns:a16="http://schemas.microsoft.com/office/drawing/2014/main" id="{38FCF017-556A-4C06-B691-123682C31E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919" y="1855259"/>
                          <a:ext cx="2095500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5CD90451-28E8-477F-94CB-1DEFAEA10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282" y="1877904"/>
              <a:ext cx="29337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 dirty="0">
                  <a:solidFill>
                    <a:srgbClr val="C00000"/>
                  </a:solidFill>
                  <a:latin typeface="Times New Roman" pitchFamily="18" charset="0"/>
                </a:rPr>
                <a:t>伽利略速度变换</a:t>
              </a:r>
            </a:p>
          </p:txBody>
        </p:sp>
      </p:grpSp>
      <p:grpSp>
        <p:nvGrpSpPr>
          <p:cNvPr id="34" name="Group 3">
            <a:extLst>
              <a:ext uri="{FF2B5EF4-FFF2-40B4-BE49-F238E27FC236}">
                <a16:creationId xmlns:a16="http://schemas.microsoft.com/office/drawing/2014/main" id="{9BBE2615-EC84-47FE-A4DE-1F589FAB55DF}"/>
              </a:ext>
            </a:extLst>
          </p:cNvPr>
          <p:cNvGrpSpPr>
            <a:grpSpLocks/>
          </p:cNvGrpSpPr>
          <p:nvPr/>
        </p:nvGrpSpPr>
        <p:grpSpPr bwMode="auto">
          <a:xfrm>
            <a:off x="299688" y="2449773"/>
            <a:ext cx="11592624" cy="830263"/>
            <a:chOff x="528" y="672"/>
            <a:chExt cx="6130" cy="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F99B8E44-900F-4F84-9964-8E873F476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672"/>
                  <a:ext cx="6130" cy="5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400" b="1" dirty="0">
                      <a:latin typeface="Times New Roman" pitchFamily="18" charset="0"/>
                      <a:ea typeface="楷体_GB2312" pitchFamily="49" charset="-122"/>
                    </a:rPr>
                    <a:t>                </a:t>
                  </a:r>
                  <a:r>
                    <a:rPr kumimoji="1" lang="zh-CN" altLang="en-US" sz="2400" b="1" dirty="0">
                      <a:latin typeface="Times New Roman" pitchFamily="18" charset="0"/>
                    </a:rPr>
                    <a:t>分别表示质点在两个坐标系中的速度，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a14:m>
                  <a:r>
                    <a:rPr kumimoji="1" lang="zh-CN" altLang="en-US" sz="2400" b="1" dirty="0">
                      <a:latin typeface="Times New Roman" pitchFamily="18" charset="0"/>
                    </a:rPr>
                    <a:t>表示两个坐标系的相对运动速度</a:t>
                  </a:r>
                </a:p>
              </p:txBody>
            </p:sp>
          </mc:Choice>
          <mc:Fallback xmlns="">
            <p:sp>
              <p:nvSpPr>
                <p:cNvPr id="35" name="Rectangle 4">
                  <a:extLst>
                    <a:ext uri="{FF2B5EF4-FFF2-40B4-BE49-F238E27FC236}">
                      <a16:creationId xmlns:a16="http://schemas.microsoft.com/office/drawing/2014/main" id="{F99B8E44-900F-4F84-9964-8E873F476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8" y="672"/>
                  <a:ext cx="6130" cy="523"/>
                </a:xfrm>
                <a:prstGeom prst="rect">
                  <a:avLst/>
                </a:prstGeom>
                <a:blipFill>
                  <a:blip r:embed="rId9"/>
                  <a:stretch>
                    <a:fillRect t="-808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6" name="Object 5">
                  <a:extLst>
                    <a:ext uri="{FF2B5EF4-FFF2-40B4-BE49-F238E27FC236}">
                      <a16:creationId xmlns:a16="http://schemas.microsoft.com/office/drawing/2014/main" id="{CE3CDAC1-E391-468A-AA60-9C8605B3FC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9" y="703"/>
                <a:ext cx="299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084" name="Equation" r:id="rId10" imgW="583947" imgH="507780" progId="Equation.3">
                        <p:embed/>
                      </p:oleObj>
                    </mc:Choice>
                    <mc:Fallback>
                      <p:oleObj name="Equation" r:id="rId10" imgW="583947" imgH="507780" progId="Equation.3">
                        <p:embed/>
                        <p:pic>
                          <p:nvPicPr>
                            <p:cNvPr id="36" name="Object 5">
                              <a:extLst>
                                <a:ext uri="{FF2B5EF4-FFF2-40B4-BE49-F238E27FC236}">
                                  <a16:creationId xmlns:a16="http://schemas.microsoft.com/office/drawing/2014/main" id="{CE3CDAC1-E391-468A-AA60-9C8605B3FC5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9" y="703"/>
                              <a:ext cx="299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6" name="Object 5">
                  <a:extLst>
                    <a:ext uri="{FF2B5EF4-FFF2-40B4-BE49-F238E27FC236}">
                      <a16:creationId xmlns:a16="http://schemas.microsoft.com/office/drawing/2014/main" id="{CE3CDAC1-E391-468A-AA60-9C8605B3FC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9" y="703"/>
                <a:ext cx="299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078" name="Equation" r:id="rId12" imgW="583947" imgH="507780" progId="Equation.3">
                        <p:embed/>
                      </p:oleObj>
                    </mc:Choice>
                    <mc:Fallback>
                      <p:oleObj name="Equation" r:id="rId12" imgW="583947" imgH="507780" progId="Equation.3">
                        <p:embed/>
                        <p:pic>
                          <p:nvPicPr>
                            <p:cNvPr id="36" name="Object 5">
                              <a:extLst>
                                <a:ext uri="{FF2B5EF4-FFF2-40B4-BE49-F238E27FC236}">
                                  <a16:creationId xmlns:a16="http://schemas.microsoft.com/office/drawing/2014/main" id="{CE3CDAC1-E391-468A-AA60-9C8605B3FC5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9" y="703"/>
                              <a:ext cx="299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7" name="Object 6">
                  <a:extLst>
                    <a:ext uri="{FF2B5EF4-FFF2-40B4-BE49-F238E27FC236}">
                      <a16:creationId xmlns:a16="http://schemas.microsoft.com/office/drawing/2014/main" id="{E5522AEE-6B44-40D3-8191-FBAE0260CBD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2" y="697"/>
                <a:ext cx="260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085" name="Equation" r:id="rId14" imgW="508000" imgH="508000" progId="Equation.3">
                        <p:embed/>
                      </p:oleObj>
                    </mc:Choice>
                    <mc:Fallback>
                      <p:oleObj name="Equation" r:id="rId14" imgW="508000" imgH="508000" progId="Equation.3">
                        <p:embed/>
                        <p:pic>
                          <p:nvPicPr>
                            <p:cNvPr id="37" name="Object 6">
                              <a:extLst>
                                <a:ext uri="{FF2B5EF4-FFF2-40B4-BE49-F238E27FC236}">
                                  <a16:creationId xmlns:a16="http://schemas.microsoft.com/office/drawing/2014/main" id="{E5522AEE-6B44-40D3-8191-FBAE0260CB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52" y="697"/>
                              <a:ext cx="260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7" name="Object 6">
                  <a:extLst>
                    <a:ext uri="{FF2B5EF4-FFF2-40B4-BE49-F238E27FC236}">
                      <a16:creationId xmlns:a16="http://schemas.microsoft.com/office/drawing/2014/main" id="{E5522AEE-6B44-40D3-8191-FBAE0260CBD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2" y="697"/>
                <a:ext cx="260" cy="2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079" name="Equation" r:id="rId16" imgW="508000" imgH="508000" progId="Equation.3">
                        <p:embed/>
                      </p:oleObj>
                    </mc:Choice>
                    <mc:Fallback>
                      <p:oleObj name="Equation" r:id="rId16" imgW="508000" imgH="508000" progId="Equation.3">
                        <p:embed/>
                        <p:pic>
                          <p:nvPicPr>
                            <p:cNvPr id="37" name="Object 6">
                              <a:extLst>
                                <a:ext uri="{FF2B5EF4-FFF2-40B4-BE49-F238E27FC236}">
                                  <a16:creationId xmlns:a16="http://schemas.microsoft.com/office/drawing/2014/main" id="{E5522AEE-6B44-40D3-8191-FBAE0260CBD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52" y="697"/>
                              <a:ext cx="260" cy="26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BA6EA59-C6AC-4309-8B24-7F21443E4499}"/>
              </a:ext>
            </a:extLst>
          </p:cNvPr>
          <p:cNvGrpSpPr/>
          <p:nvPr/>
        </p:nvGrpSpPr>
        <p:grpSpPr>
          <a:xfrm>
            <a:off x="7489156" y="3387931"/>
            <a:ext cx="5108142" cy="2425634"/>
            <a:chOff x="6722423" y="3924908"/>
            <a:chExt cx="5108142" cy="242563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0B74103-2046-4EAF-9D0F-92EC77D55468}"/>
                </a:ext>
              </a:extLst>
            </p:cNvPr>
            <p:cNvGrpSpPr/>
            <p:nvPr/>
          </p:nvGrpSpPr>
          <p:grpSpPr>
            <a:xfrm>
              <a:off x="6722423" y="4331564"/>
              <a:ext cx="4392278" cy="1468871"/>
              <a:chOff x="6722423" y="4331564"/>
              <a:chExt cx="4392278" cy="1468871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F29D69DD-887D-4154-9554-3D867BFB94F0}"/>
                  </a:ext>
                </a:extLst>
              </p:cNvPr>
              <p:cNvCxnSpPr/>
              <p:nvPr/>
            </p:nvCxnSpPr>
            <p:spPr>
              <a:xfrm flipV="1">
                <a:off x="7241386" y="4458905"/>
                <a:ext cx="152519" cy="72392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33">
                <a:extLst>
                  <a:ext uri="{FF2B5EF4-FFF2-40B4-BE49-F238E27FC236}">
                    <a16:creationId xmlns:a16="http://schemas.microsoft.com/office/drawing/2014/main" id="{2112BAC3-8124-43CA-AD6B-8C26BA74D8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90347" y="4867127"/>
                <a:ext cx="1362092" cy="303470"/>
              </a:xfrm>
              <a:prstGeom prst="line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844573D5-0AD7-4E3D-AA50-30F4E9D0FB45}"/>
                      </a:ext>
                    </a:extLst>
                  </p:cNvPr>
                  <p:cNvSpPr txBox="1"/>
                  <p:nvPr/>
                </p:nvSpPr>
                <p:spPr>
                  <a:xfrm>
                    <a:off x="9585066" y="4649157"/>
                    <a:ext cx="57265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844573D5-0AD7-4E3D-AA50-30F4E9D0FB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5066" y="4649157"/>
                    <a:ext cx="572654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Connector 40">
                <a:extLst>
                  <a:ext uri="{FF2B5EF4-FFF2-40B4-BE49-F238E27FC236}">
                    <a16:creationId xmlns:a16="http://schemas.microsoft.com/office/drawing/2014/main" id="{C13F7371-1AA3-40E1-8721-9D1ACF0BD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2423" y="4331564"/>
                <a:ext cx="3836037" cy="851261"/>
              </a:xfrm>
              <a:prstGeom prst="line">
                <a:avLst/>
              </a:prstGeom>
              <a:ln w="19050">
                <a:solidFill>
                  <a:srgbClr val="C0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67">
                <a:extLst>
                  <a:ext uri="{FF2B5EF4-FFF2-40B4-BE49-F238E27FC236}">
                    <a16:creationId xmlns:a16="http://schemas.microsoft.com/office/drawing/2014/main" id="{E60A8CDE-DE66-41DB-8E3A-E34C94F84AC7}"/>
                  </a:ext>
                </a:extLst>
              </p:cNvPr>
              <p:cNvGrpSpPr/>
              <p:nvPr/>
            </p:nvGrpSpPr>
            <p:grpSpPr>
              <a:xfrm>
                <a:off x="6788453" y="5009714"/>
                <a:ext cx="4326248" cy="790721"/>
                <a:chOff x="7456934" y="6183415"/>
                <a:chExt cx="3781785" cy="691208"/>
              </a:xfrm>
            </p:grpSpPr>
            <p:cxnSp>
              <p:nvCxnSpPr>
                <p:cNvPr id="39" name="Straight Connector 31">
                  <a:extLst>
                    <a:ext uri="{FF2B5EF4-FFF2-40B4-BE49-F238E27FC236}">
                      <a16:creationId xmlns:a16="http://schemas.microsoft.com/office/drawing/2014/main" id="{00C7A5F9-A9B7-465F-9AC9-D78717E9CD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6196" y="6377414"/>
                  <a:ext cx="2913354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Snip Diagonal Corner Rectangle 35">
                  <a:extLst>
                    <a:ext uri="{FF2B5EF4-FFF2-40B4-BE49-F238E27FC236}">
                      <a16:creationId xmlns:a16="http://schemas.microsoft.com/office/drawing/2014/main" id="{4D60C2BA-22AB-4728-8187-60F45F1F95DC}"/>
                    </a:ext>
                  </a:extLst>
                </p:cNvPr>
                <p:cNvSpPr/>
                <p:nvPr/>
              </p:nvSpPr>
              <p:spPr>
                <a:xfrm rot="6068553">
                  <a:off x="7762774" y="6215737"/>
                  <a:ext cx="246844" cy="223151"/>
                </a:xfrm>
                <a:prstGeom prst="snip2DiagRect">
                  <a:avLst>
                    <a:gd name="adj1" fmla="val 0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Snip Diagonal Corner Rectangle 36">
                  <a:extLst>
                    <a:ext uri="{FF2B5EF4-FFF2-40B4-BE49-F238E27FC236}">
                      <a16:creationId xmlns:a16="http://schemas.microsoft.com/office/drawing/2014/main" id="{80B9683B-3CBB-4D11-B835-C28EC87BDB28}"/>
                    </a:ext>
                  </a:extLst>
                </p:cNvPr>
                <p:cNvSpPr/>
                <p:nvPr/>
              </p:nvSpPr>
              <p:spPr>
                <a:xfrm rot="1516409">
                  <a:off x="10653331" y="6212475"/>
                  <a:ext cx="246844" cy="223151"/>
                </a:xfrm>
                <a:prstGeom prst="snip2DiagRect">
                  <a:avLst>
                    <a:gd name="adj1" fmla="val 0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53">
                  <a:extLst>
                    <a:ext uri="{FF2B5EF4-FFF2-40B4-BE49-F238E27FC236}">
                      <a16:creationId xmlns:a16="http://schemas.microsoft.com/office/drawing/2014/main" id="{D27D362C-FD3B-4B40-8A6C-70E5DED5237E}"/>
                    </a:ext>
                  </a:extLst>
                </p:cNvPr>
                <p:cNvSpPr txBox="1"/>
                <p:nvPr/>
              </p:nvSpPr>
              <p:spPr>
                <a:xfrm>
                  <a:off x="7456934" y="6183415"/>
                  <a:ext cx="3626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i="1" dirty="0"/>
                    <a:t>A</a:t>
                  </a:r>
                </a:p>
              </p:txBody>
            </p:sp>
            <p:sp>
              <p:nvSpPr>
                <p:cNvPr id="51" name="TextBox 54">
                  <a:extLst>
                    <a:ext uri="{FF2B5EF4-FFF2-40B4-BE49-F238E27FC236}">
                      <a16:creationId xmlns:a16="http://schemas.microsoft.com/office/drawing/2014/main" id="{06936B3F-99F8-487F-9B24-2971C49BE07C}"/>
                    </a:ext>
                  </a:extLst>
                </p:cNvPr>
                <p:cNvSpPr txBox="1"/>
                <p:nvPr/>
              </p:nvSpPr>
              <p:spPr>
                <a:xfrm>
                  <a:off x="10887341" y="6213900"/>
                  <a:ext cx="3513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i="1" dirty="0"/>
                    <a:t>B</a:t>
                  </a:r>
                </a:p>
              </p:txBody>
            </p:sp>
            <p:cxnSp>
              <p:nvCxnSpPr>
                <p:cNvPr id="78" name="Straight Connector 56">
                  <a:extLst>
                    <a:ext uri="{FF2B5EF4-FFF2-40B4-BE49-F238E27FC236}">
                      <a16:creationId xmlns:a16="http://schemas.microsoft.com/office/drawing/2014/main" id="{6E2E3C0A-F7CA-4CD8-A48B-A09B19C958A2}"/>
                    </a:ext>
                  </a:extLst>
                </p:cNvPr>
                <p:cNvCxnSpPr>
                  <a:cxnSpLocks/>
                  <a:stCxn id="50" idx="3"/>
                </p:cNvCxnSpPr>
                <p:nvPr/>
              </p:nvCxnSpPr>
              <p:spPr>
                <a:xfrm>
                  <a:off x="7819534" y="6414248"/>
                  <a:ext cx="6858" cy="36046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58">
                  <a:extLst>
                    <a:ext uri="{FF2B5EF4-FFF2-40B4-BE49-F238E27FC236}">
                      <a16:creationId xmlns:a16="http://schemas.microsoft.com/office/drawing/2014/main" id="{411671F8-1A93-411C-AE97-B8A441DEB1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00958" y="6436597"/>
                  <a:ext cx="6858" cy="36046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61">
                  <a:extLst>
                    <a:ext uri="{FF2B5EF4-FFF2-40B4-BE49-F238E27FC236}">
                      <a16:creationId xmlns:a16="http://schemas.microsoft.com/office/drawing/2014/main" id="{35E9FC62-0498-4295-BA46-3AD3DFD7F369}"/>
                    </a:ext>
                  </a:extLst>
                </p:cNvPr>
                <p:cNvCxnSpPr/>
                <p:nvPr/>
              </p:nvCxnSpPr>
              <p:spPr>
                <a:xfrm flipH="1">
                  <a:off x="7787921" y="6594482"/>
                  <a:ext cx="127911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62">
                  <a:extLst>
                    <a:ext uri="{FF2B5EF4-FFF2-40B4-BE49-F238E27FC236}">
                      <a16:creationId xmlns:a16="http://schemas.microsoft.com/office/drawing/2014/main" id="{74633EC9-C500-4223-A869-8841387152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23428" y="6634300"/>
                  <a:ext cx="108438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Box 64">
                  <a:extLst>
                    <a:ext uri="{FF2B5EF4-FFF2-40B4-BE49-F238E27FC236}">
                      <a16:creationId xmlns:a16="http://schemas.microsoft.com/office/drawing/2014/main" id="{88553521-4849-4819-A7BA-1561F1BE4D37}"/>
                    </a:ext>
                  </a:extLst>
                </p:cNvPr>
                <p:cNvSpPr txBox="1"/>
                <p:nvPr/>
              </p:nvSpPr>
              <p:spPr>
                <a:xfrm>
                  <a:off x="9225126" y="6412958"/>
                  <a:ext cx="3513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i="1" dirty="0"/>
                    <a:t>R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15D89F4-6516-465F-806F-AEDBE2619F8A}"/>
                      </a:ext>
                    </a:extLst>
                  </p:cNvPr>
                  <p:cNvSpPr txBox="1"/>
                  <p:nvPr/>
                </p:nvSpPr>
                <p:spPr>
                  <a:xfrm>
                    <a:off x="7421459" y="4674165"/>
                    <a:ext cx="57265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815D89F4-6516-465F-806F-AEDBE2619F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1459" y="4674165"/>
                    <a:ext cx="57265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6B3F6F46-2428-49AF-B96B-36739279C0A7}"/>
                  </a:ext>
                </a:extLst>
              </p:cNvPr>
              <p:cNvGrpSpPr/>
              <p:nvPr/>
            </p:nvGrpSpPr>
            <p:grpSpPr>
              <a:xfrm rot="6127955">
                <a:off x="7392356" y="4504041"/>
                <a:ext cx="152519" cy="158045"/>
                <a:chOff x="10157720" y="592694"/>
                <a:chExt cx="248064" cy="257051"/>
              </a:xfrm>
            </p:grpSpPr>
            <p:cxnSp>
              <p:nvCxnSpPr>
                <p:cNvPr id="7" name="直接连接符 6">
                  <a:extLst>
                    <a:ext uri="{FF2B5EF4-FFF2-40B4-BE49-F238E27FC236}">
                      <a16:creationId xmlns:a16="http://schemas.microsoft.com/office/drawing/2014/main" id="{1F4417E0-E100-4138-9672-D3EE0708C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57720" y="592694"/>
                  <a:ext cx="246335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FDF03931-8AB0-44B8-8AB5-9000E69BE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05784" y="592694"/>
                  <a:ext cx="0" cy="257051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66">
                  <a:extLst>
                    <a:ext uri="{FF2B5EF4-FFF2-40B4-BE49-F238E27FC236}">
                      <a16:creationId xmlns:a16="http://schemas.microsoft.com/office/drawing/2014/main" id="{1D447054-56B1-4BC2-B193-0269AF2D2F28}"/>
                    </a:ext>
                  </a:extLst>
                </p:cNvPr>
                <p:cNvSpPr txBox="1"/>
                <p:nvPr/>
              </p:nvSpPr>
              <p:spPr>
                <a:xfrm>
                  <a:off x="9048005" y="4893812"/>
                  <a:ext cx="368461" cy="5101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66">
                  <a:extLst>
                    <a:ext uri="{FF2B5EF4-FFF2-40B4-BE49-F238E27FC236}">
                      <a16:creationId xmlns:a16="http://schemas.microsoft.com/office/drawing/2014/main" id="{1D447054-56B1-4BC2-B193-0269AF2D2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005" y="4893812"/>
                  <a:ext cx="368461" cy="51012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Arc 52">
              <a:extLst>
                <a:ext uri="{FF2B5EF4-FFF2-40B4-BE49-F238E27FC236}">
                  <a16:creationId xmlns:a16="http://schemas.microsoft.com/office/drawing/2014/main" id="{58680168-B22E-404F-A3CD-671A33236D78}"/>
                </a:ext>
              </a:extLst>
            </p:cNvPr>
            <p:cNvSpPr/>
            <p:nvPr/>
          </p:nvSpPr>
          <p:spPr>
            <a:xfrm rot="13798380">
              <a:off x="9404931" y="3924908"/>
              <a:ext cx="2425634" cy="2425634"/>
            </a:xfrm>
            <a:prstGeom prst="arc">
              <a:avLst>
                <a:gd name="adj1" fmla="val 18385481"/>
                <a:gd name="adj2" fmla="val 19183179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5026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83F24F-8B33-4BD4-9245-5DBA6D1858F3}"/>
              </a:ext>
            </a:extLst>
          </p:cNvPr>
          <p:cNvSpPr txBox="1"/>
          <p:nvPr/>
        </p:nvSpPr>
        <p:spPr>
          <a:xfrm>
            <a:off x="3996885" y="3044279"/>
            <a:ext cx="4198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0000"/>
                </a:solidFill>
              </a:rPr>
              <a:t>第</a:t>
            </a:r>
            <a:r>
              <a:rPr lang="en-US" altLang="zh-CN" sz="4400" b="1" dirty="0">
                <a:solidFill>
                  <a:srgbClr val="FF0000"/>
                </a:solidFill>
              </a:rPr>
              <a:t>3</a:t>
            </a:r>
            <a:r>
              <a:rPr lang="zh-CN" altLang="en-US" sz="4400" b="1" dirty="0">
                <a:solidFill>
                  <a:srgbClr val="FF0000"/>
                </a:solidFill>
              </a:rPr>
              <a:t>周作业</a:t>
            </a:r>
            <a:r>
              <a:rPr lang="en-US" altLang="zh-CN" sz="4400" b="1" dirty="0">
                <a:solidFill>
                  <a:srgbClr val="FF0000"/>
                </a:solidFill>
              </a:rPr>
              <a:t>(W3)</a:t>
            </a:r>
            <a:endParaRPr lang="zh-CN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97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BDDF282-1FE2-40E0-8B06-5CAEBB1DA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9" t="61701" r="28277"/>
          <a:stretch/>
        </p:blipFill>
        <p:spPr>
          <a:xfrm>
            <a:off x="8572813" y="92363"/>
            <a:ext cx="3556001" cy="2415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F66EF063-8503-4448-9C1D-CBAB07CCF0D6}"/>
                  </a:ext>
                </a:extLst>
              </p:cNvPr>
              <p:cNvSpPr txBox="1"/>
              <p:nvPr/>
            </p:nvSpPr>
            <p:spPr>
              <a:xfrm>
                <a:off x="234798" y="92363"/>
                <a:ext cx="8669058" cy="2591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2200" b="1" dirty="0">
                    <a:solidFill>
                      <a:srgbClr val="FF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2.8 </a:t>
                </a:r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在一质量为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的小车上放一质量为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的</m:t>
                    </m:r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物块，它用细绳通过固定在小车上的滑轮与质量为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的物块相连，物块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靠在小车的前壁上而使悬线竖直。忽略所有摩擦。</a:t>
                </a:r>
                <a:endParaRPr lang="en-US" altLang="zh-CN" sz="2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）当用水平力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推</m:t>
                    </m:r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小车使之沿水平桌面加速前进时，小车的加速度多大？</a:t>
                </a:r>
                <a:endParaRPr lang="en-US" altLang="zh-CN" sz="2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）如果要保持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的高度不变，力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应该多大？</a:t>
                </a:r>
                <a:endParaRPr lang="en-US" altLang="zh-CN" sz="2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F66EF063-8503-4448-9C1D-CBAB07CCF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8" y="92363"/>
                <a:ext cx="8669058" cy="2591863"/>
              </a:xfrm>
              <a:prstGeom prst="rect">
                <a:avLst/>
              </a:prstGeom>
              <a:blipFill>
                <a:blip r:embed="rId3"/>
                <a:stretch>
                  <a:fillRect l="-914" t="-706" r="-281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51653" y="6241773"/>
            <a:ext cx="789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参考：夏清华，一道动力学问题的求解，物理通报，</a:t>
            </a:r>
            <a:r>
              <a:rPr lang="en-US" altLang="zh-CN" dirty="0"/>
              <a:t>2012</a:t>
            </a:r>
            <a:r>
              <a:rPr lang="zh-CN" altLang="en-US" dirty="0"/>
              <a:t>年第</a:t>
            </a:r>
            <a:r>
              <a:rPr lang="en-US" altLang="zh-CN" dirty="0"/>
              <a:t>1</a:t>
            </a:r>
            <a:r>
              <a:rPr lang="zh-CN" altLang="en-US" dirty="0"/>
              <a:t>期，</a:t>
            </a:r>
            <a:r>
              <a:rPr lang="en-US" altLang="zh-CN" dirty="0"/>
              <a:t>59-60</a:t>
            </a:r>
            <a:r>
              <a:rPr lang="zh-CN" altLang="en-US" dirty="0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9" y="730001"/>
            <a:ext cx="5784574" cy="47981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37" y="938608"/>
            <a:ext cx="6059710" cy="455773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88842" y="646044"/>
            <a:ext cx="2554357" cy="586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4">
            <a:extLst>
              <a:ext uri="{FF2B5EF4-FFF2-40B4-BE49-F238E27FC236}">
                <a16:creationId xmlns:a16="http://schemas.microsoft.com/office/drawing/2014/main" id="{287929D6-27CF-4B75-AC74-88B4997F1169}"/>
              </a:ext>
            </a:extLst>
          </p:cNvPr>
          <p:cNvSpPr/>
          <p:nvPr/>
        </p:nvSpPr>
        <p:spPr>
          <a:xfrm>
            <a:off x="7694944" y="1870788"/>
            <a:ext cx="1824442" cy="4188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56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51653" y="6241773"/>
            <a:ext cx="7894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参考：夏清华，一道动力学问题的求解，物理通报，</a:t>
            </a:r>
            <a:r>
              <a:rPr lang="en-US" altLang="zh-CN" dirty="0"/>
              <a:t>2012</a:t>
            </a:r>
            <a:r>
              <a:rPr lang="zh-CN" altLang="en-US" dirty="0"/>
              <a:t>年第</a:t>
            </a:r>
            <a:r>
              <a:rPr lang="en-US" altLang="zh-CN" dirty="0"/>
              <a:t>1</a:t>
            </a:r>
            <a:r>
              <a:rPr lang="zh-CN" altLang="en-US" dirty="0"/>
              <a:t>期，</a:t>
            </a:r>
            <a:r>
              <a:rPr lang="en-US" altLang="zh-CN" dirty="0"/>
              <a:t>59-60</a:t>
            </a:r>
            <a:r>
              <a:rPr lang="zh-CN" altLang="en-US" dirty="0"/>
              <a:t>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7" y="839622"/>
            <a:ext cx="6035837" cy="42790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501184" y="984842"/>
            <a:ext cx="5405918" cy="4441923"/>
            <a:chOff x="6650247" y="676729"/>
            <a:chExt cx="5232669" cy="422296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0247" y="676729"/>
              <a:ext cx="5232669" cy="385464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0976" y="4531377"/>
              <a:ext cx="4534133" cy="368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193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2241</Words>
  <Application>Microsoft Office PowerPoint</Application>
  <PresentationFormat>宽屏</PresentationFormat>
  <Paragraphs>247</Paragraphs>
  <Slides>31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等线</vt:lpstr>
      <vt:lpstr>等线 Light</vt:lpstr>
      <vt:lpstr>宋体</vt:lpstr>
      <vt:lpstr>微软雅黑</vt:lpstr>
      <vt:lpstr>Arial</vt:lpstr>
      <vt:lpstr>Bookman Old Style</vt:lpstr>
      <vt:lpstr>Cambria Math</vt:lpstr>
      <vt:lpstr>Symbol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荼 蘼</dc:creator>
  <cp:lastModifiedBy>荼 蘼</cp:lastModifiedBy>
  <cp:revision>20</cp:revision>
  <dcterms:created xsi:type="dcterms:W3CDTF">2022-04-12T02:50:17Z</dcterms:created>
  <dcterms:modified xsi:type="dcterms:W3CDTF">2022-04-13T10:28:33Z</dcterms:modified>
</cp:coreProperties>
</file>